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16"/>
  </p:notesMasterIdLst>
  <p:sldIdLst>
    <p:sldId id="274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12192000" cy="68580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alibri Light" panose="020F0302020204030204" pitchFamily="34" charset="0"/>
      <p:regular r:id="rId21"/>
      <p:italic r:id="rId22"/>
    </p:embeddedFont>
  </p:embeddedFontLst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 snapToGrid="0" snapToObjects="1">
      <p:cViewPr varScale="1">
        <p:scale>
          <a:sx n="73" d="100"/>
          <a:sy n="73" d="100"/>
        </p:scale>
        <p:origin x="115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5AE116-6C5A-444B-8C8A-73F328916EE1}" type="doc">
      <dgm:prSet loTypeId="urn:microsoft.com/office/officeart/2005/8/layout/process1" loCatId="process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hr-HR"/>
        </a:p>
      </dgm:t>
    </dgm:pt>
    <dgm:pt modelId="{C158C602-8889-452B-942C-13F347AAF3ED}">
      <dgm:prSet phldrT="[Tekst]" custT="1"/>
      <dgm:spPr/>
      <dgm:t>
        <a:bodyPr/>
        <a:lstStyle/>
        <a:p>
          <a:r>
            <a:rPr lang="hr-HR" sz="1800" b="1" dirty="0">
              <a:solidFill>
                <a:schemeClr val="tx1"/>
              </a:solidFill>
            </a:rPr>
            <a:t>Na biološku strukturu stanovništva utječu</a:t>
          </a:r>
        </a:p>
      </dgm:t>
    </dgm:pt>
    <dgm:pt modelId="{41427798-B8B0-4C37-8740-1B4038398467}" type="parTrans" cxnId="{3D2A2E4E-2C38-49F5-8E57-95E24FD8D5B9}">
      <dgm:prSet/>
      <dgm:spPr/>
      <dgm:t>
        <a:bodyPr/>
        <a:lstStyle/>
        <a:p>
          <a:endParaRPr lang="hr-HR"/>
        </a:p>
      </dgm:t>
    </dgm:pt>
    <dgm:pt modelId="{772A3C44-13BF-4E35-9348-EE86B2D67310}" type="sibTrans" cxnId="{3D2A2E4E-2C38-49F5-8E57-95E24FD8D5B9}">
      <dgm:prSet/>
      <dgm:spPr/>
      <dgm:t>
        <a:bodyPr/>
        <a:lstStyle/>
        <a:p>
          <a:endParaRPr lang="hr-HR"/>
        </a:p>
      </dgm:t>
    </dgm:pt>
    <dgm:pt modelId="{6491E4A6-4D57-4161-A31D-18179EA74633}">
      <dgm:prSet phldrT="[Tekst]" custT="1"/>
      <dgm:spPr/>
      <dgm:t>
        <a:bodyPr/>
        <a:lstStyle/>
        <a:p>
          <a:r>
            <a:rPr lang="hr-HR" sz="1800" dirty="0">
              <a:solidFill>
                <a:schemeClr val="tx1"/>
              </a:solidFill>
            </a:rPr>
            <a:t>Ratovi</a:t>
          </a:r>
        </a:p>
      </dgm:t>
    </dgm:pt>
    <dgm:pt modelId="{907A0A9C-2A0A-47FD-A1C0-F8F53F5740A2}" type="parTrans" cxnId="{B624D983-64F1-43F9-9D96-E71CC98B99E9}">
      <dgm:prSet/>
      <dgm:spPr/>
      <dgm:t>
        <a:bodyPr/>
        <a:lstStyle/>
        <a:p>
          <a:endParaRPr lang="hr-HR"/>
        </a:p>
      </dgm:t>
    </dgm:pt>
    <dgm:pt modelId="{B5B268D4-91CC-498F-8CB0-D5B27129EFAB}" type="sibTrans" cxnId="{B624D983-64F1-43F9-9D96-E71CC98B99E9}">
      <dgm:prSet/>
      <dgm:spPr/>
      <dgm:t>
        <a:bodyPr/>
        <a:lstStyle/>
        <a:p>
          <a:endParaRPr lang="hr-HR"/>
        </a:p>
      </dgm:t>
    </dgm:pt>
    <dgm:pt modelId="{D532FBA6-F303-4EFD-9326-358CA13ED993}">
      <dgm:prSet phldrT="[Tekst]" custT="1"/>
      <dgm:spPr/>
      <dgm:t>
        <a:bodyPr/>
        <a:lstStyle/>
        <a:p>
          <a:r>
            <a:rPr lang="hr-HR" sz="1800" dirty="0">
              <a:solidFill>
                <a:schemeClr val="tx1"/>
              </a:solidFill>
            </a:rPr>
            <a:t>Selidbe</a:t>
          </a:r>
        </a:p>
      </dgm:t>
    </dgm:pt>
    <dgm:pt modelId="{E931C718-F3D5-4004-916A-55920C390A04}" type="parTrans" cxnId="{CC39B4B3-3CD3-4F44-8F37-4228037E20EA}">
      <dgm:prSet/>
      <dgm:spPr/>
      <dgm:t>
        <a:bodyPr/>
        <a:lstStyle/>
        <a:p>
          <a:endParaRPr lang="hr-HR"/>
        </a:p>
      </dgm:t>
    </dgm:pt>
    <dgm:pt modelId="{25E147A5-21D7-4188-AAED-804695007E77}" type="sibTrans" cxnId="{CC39B4B3-3CD3-4F44-8F37-4228037E20EA}">
      <dgm:prSet/>
      <dgm:spPr/>
      <dgm:t>
        <a:bodyPr/>
        <a:lstStyle/>
        <a:p>
          <a:endParaRPr lang="hr-HR"/>
        </a:p>
      </dgm:t>
    </dgm:pt>
    <dgm:pt modelId="{48F56CD0-CA2F-464E-BCCA-3D87B7A97FA1}">
      <dgm:prSet custT="1"/>
      <dgm:spPr/>
      <dgm:t>
        <a:bodyPr/>
        <a:lstStyle/>
        <a:p>
          <a:r>
            <a:rPr lang="hr-HR" sz="1800" dirty="0">
              <a:solidFill>
                <a:schemeClr val="tx1"/>
              </a:solidFill>
            </a:rPr>
            <a:t>Prirodne katastrofe</a:t>
          </a:r>
        </a:p>
      </dgm:t>
    </dgm:pt>
    <dgm:pt modelId="{6FC036E0-A7F3-4AE2-AD4A-6C9449A6B06D}" type="parTrans" cxnId="{95392B8C-F8D8-45D3-A973-7EA93FBA0BE7}">
      <dgm:prSet/>
      <dgm:spPr/>
      <dgm:t>
        <a:bodyPr/>
        <a:lstStyle/>
        <a:p>
          <a:endParaRPr lang="hr-HR"/>
        </a:p>
      </dgm:t>
    </dgm:pt>
    <dgm:pt modelId="{F7498B6A-347C-4176-9777-EC95C0FAB24E}" type="sibTrans" cxnId="{95392B8C-F8D8-45D3-A973-7EA93FBA0BE7}">
      <dgm:prSet/>
      <dgm:spPr/>
      <dgm:t>
        <a:bodyPr/>
        <a:lstStyle/>
        <a:p>
          <a:endParaRPr lang="hr-HR"/>
        </a:p>
      </dgm:t>
    </dgm:pt>
    <dgm:pt modelId="{1191D996-B5A9-4642-B212-EE14B2CAACAA}">
      <dgm:prSet custT="1"/>
      <dgm:spPr/>
      <dgm:t>
        <a:bodyPr/>
        <a:lstStyle/>
        <a:p>
          <a:r>
            <a:rPr lang="hr-HR" sz="1800" dirty="0">
              <a:solidFill>
                <a:schemeClr val="tx1"/>
              </a:solidFill>
            </a:rPr>
            <a:t>Stanje u gospodarstvu</a:t>
          </a:r>
        </a:p>
      </dgm:t>
    </dgm:pt>
    <dgm:pt modelId="{7FCF5858-4651-4CCB-96DB-B978C99A6C44}" type="parTrans" cxnId="{8B157747-D5DC-44C9-8129-426B6A5C3E5A}">
      <dgm:prSet/>
      <dgm:spPr/>
      <dgm:t>
        <a:bodyPr/>
        <a:lstStyle/>
        <a:p>
          <a:endParaRPr lang="hr-HR"/>
        </a:p>
      </dgm:t>
    </dgm:pt>
    <dgm:pt modelId="{1F6FE033-9CDF-4CCC-B9A5-56E5ADB3ADF6}" type="sibTrans" cxnId="{8B157747-D5DC-44C9-8129-426B6A5C3E5A}">
      <dgm:prSet/>
      <dgm:spPr/>
      <dgm:t>
        <a:bodyPr/>
        <a:lstStyle/>
        <a:p>
          <a:endParaRPr lang="hr-HR"/>
        </a:p>
      </dgm:t>
    </dgm:pt>
    <dgm:pt modelId="{61ACB35D-0D1E-4DB2-A8B7-2D28510C2F00}">
      <dgm:prSet custT="1"/>
      <dgm:spPr/>
      <dgm:t>
        <a:bodyPr/>
        <a:lstStyle/>
        <a:p>
          <a:r>
            <a:rPr lang="hr-HR" sz="1800" b="0" dirty="0">
              <a:solidFill>
                <a:schemeClr val="tx1"/>
              </a:solidFill>
            </a:rPr>
            <a:t>Populacijska politika</a:t>
          </a:r>
        </a:p>
      </dgm:t>
    </dgm:pt>
    <dgm:pt modelId="{B69D2F8B-0D16-4C82-B3A0-175B56935280}" type="parTrans" cxnId="{BEDA9557-CC40-4FB8-802A-D913ACBDDE45}">
      <dgm:prSet/>
      <dgm:spPr/>
      <dgm:t>
        <a:bodyPr/>
        <a:lstStyle/>
        <a:p>
          <a:endParaRPr lang="hr-HR"/>
        </a:p>
      </dgm:t>
    </dgm:pt>
    <dgm:pt modelId="{AAACEDB3-6213-4B39-9969-E403E80FF603}" type="sibTrans" cxnId="{BEDA9557-CC40-4FB8-802A-D913ACBDDE45}">
      <dgm:prSet/>
      <dgm:spPr/>
      <dgm:t>
        <a:bodyPr/>
        <a:lstStyle/>
        <a:p>
          <a:endParaRPr lang="hr-HR"/>
        </a:p>
      </dgm:t>
    </dgm:pt>
    <dgm:pt modelId="{6AE159BD-3F43-4A3D-9E19-F4CA289D4253}">
      <dgm:prSet/>
      <dgm:spPr/>
      <dgm:t>
        <a:bodyPr/>
        <a:lstStyle/>
        <a:p>
          <a:r>
            <a:rPr lang="hr-HR" dirty="0">
              <a:solidFill>
                <a:schemeClr val="tx1"/>
              </a:solidFill>
            </a:rPr>
            <a:t>…</a:t>
          </a:r>
        </a:p>
      </dgm:t>
    </dgm:pt>
    <dgm:pt modelId="{E14AF2A4-8B49-49E8-99E6-3D20D3114B7F}" type="parTrans" cxnId="{8DAF5DF4-A54C-4563-8A66-C11810EB1378}">
      <dgm:prSet/>
      <dgm:spPr/>
      <dgm:t>
        <a:bodyPr/>
        <a:lstStyle/>
        <a:p>
          <a:endParaRPr lang="hr-HR"/>
        </a:p>
      </dgm:t>
    </dgm:pt>
    <dgm:pt modelId="{A0880134-299B-4446-B61F-3F364781C2EF}" type="sibTrans" cxnId="{8DAF5DF4-A54C-4563-8A66-C11810EB1378}">
      <dgm:prSet/>
      <dgm:spPr/>
      <dgm:t>
        <a:bodyPr/>
        <a:lstStyle/>
        <a:p>
          <a:endParaRPr lang="hr-HR"/>
        </a:p>
      </dgm:t>
    </dgm:pt>
    <dgm:pt modelId="{1840F1BB-CA60-4113-B593-C77F4E077C2A}" type="pres">
      <dgm:prSet presAssocID="{FE5AE116-6C5A-444B-8C8A-73F328916EE1}" presName="Name0" presStyleCnt="0">
        <dgm:presLayoutVars>
          <dgm:dir/>
          <dgm:resizeHandles val="exact"/>
        </dgm:presLayoutVars>
      </dgm:prSet>
      <dgm:spPr/>
    </dgm:pt>
    <dgm:pt modelId="{D9CDC42E-5E0E-4D3A-9F12-AC9E6C836482}" type="pres">
      <dgm:prSet presAssocID="{C158C602-8889-452B-942C-13F347AAF3ED}" presName="node" presStyleLbl="node1" presStyleIdx="0" presStyleCnt="7" custScaleX="128982">
        <dgm:presLayoutVars>
          <dgm:bulletEnabled val="1"/>
        </dgm:presLayoutVars>
      </dgm:prSet>
      <dgm:spPr/>
    </dgm:pt>
    <dgm:pt modelId="{F664BF22-D53C-49F4-89C6-27E2AA3F113B}" type="pres">
      <dgm:prSet presAssocID="{772A3C44-13BF-4E35-9348-EE86B2D67310}" presName="sibTrans" presStyleLbl="sibTrans2D1" presStyleIdx="0" presStyleCnt="6"/>
      <dgm:spPr/>
    </dgm:pt>
    <dgm:pt modelId="{C21828C1-37D5-42B4-A7C3-31CA345B70CC}" type="pres">
      <dgm:prSet presAssocID="{772A3C44-13BF-4E35-9348-EE86B2D67310}" presName="connectorText" presStyleLbl="sibTrans2D1" presStyleIdx="0" presStyleCnt="6"/>
      <dgm:spPr/>
    </dgm:pt>
    <dgm:pt modelId="{C0671CCB-57EA-4A2B-BF6B-176D173C7807}" type="pres">
      <dgm:prSet presAssocID="{6491E4A6-4D57-4161-A31D-18179EA74633}" presName="node" presStyleLbl="node1" presStyleIdx="1" presStyleCnt="7">
        <dgm:presLayoutVars>
          <dgm:bulletEnabled val="1"/>
        </dgm:presLayoutVars>
      </dgm:prSet>
      <dgm:spPr/>
    </dgm:pt>
    <dgm:pt modelId="{910A6475-F600-4E76-A2BC-10D8C4B3D7D2}" type="pres">
      <dgm:prSet presAssocID="{B5B268D4-91CC-498F-8CB0-D5B27129EFAB}" presName="sibTrans" presStyleLbl="sibTrans2D1" presStyleIdx="1" presStyleCnt="6"/>
      <dgm:spPr/>
    </dgm:pt>
    <dgm:pt modelId="{103BC4A3-B0FF-4EC8-A272-2576CE066860}" type="pres">
      <dgm:prSet presAssocID="{B5B268D4-91CC-498F-8CB0-D5B27129EFAB}" presName="connectorText" presStyleLbl="sibTrans2D1" presStyleIdx="1" presStyleCnt="6"/>
      <dgm:spPr/>
    </dgm:pt>
    <dgm:pt modelId="{AB4882F0-5364-4F28-A25F-82A3814BD35E}" type="pres">
      <dgm:prSet presAssocID="{D532FBA6-F303-4EFD-9326-358CA13ED993}" presName="node" presStyleLbl="node1" presStyleIdx="2" presStyleCnt="7">
        <dgm:presLayoutVars>
          <dgm:bulletEnabled val="1"/>
        </dgm:presLayoutVars>
      </dgm:prSet>
      <dgm:spPr/>
    </dgm:pt>
    <dgm:pt modelId="{6989B50F-5A3F-4B97-B741-AA8DF45A16B2}" type="pres">
      <dgm:prSet presAssocID="{25E147A5-21D7-4188-AAED-804695007E77}" presName="sibTrans" presStyleLbl="sibTrans2D1" presStyleIdx="2" presStyleCnt="6"/>
      <dgm:spPr/>
    </dgm:pt>
    <dgm:pt modelId="{50B2BA35-278B-463F-85C1-C355CCC38290}" type="pres">
      <dgm:prSet presAssocID="{25E147A5-21D7-4188-AAED-804695007E77}" presName="connectorText" presStyleLbl="sibTrans2D1" presStyleIdx="2" presStyleCnt="6"/>
      <dgm:spPr/>
    </dgm:pt>
    <dgm:pt modelId="{6E929BF6-CB0F-4FCF-B69F-7113AD1BCF6F}" type="pres">
      <dgm:prSet presAssocID="{48F56CD0-CA2F-464E-BCCA-3D87B7A97FA1}" presName="node" presStyleLbl="node1" presStyleIdx="3" presStyleCnt="7">
        <dgm:presLayoutVars>
          <dgm:bulletEnabled val="1"/>
        </dgm:presLayoutVars>
      </dgm:prSet>
      <dgm:spPr/>
    </dgm:pt>
    <dgm:pt modelId="{1DB232B3-433E-436A-94CB-CFB4C8E3106A}" type="pres">
      <dgm:prSet presAssocID="{F7498B6A-347C-4176-9777-EC95C0FAB24E}" presName="sibTrans" presStyleLbl="sibTrans2D1" presStyleIdx="3" presStyleCnt="6"/>
      <dgm:spPr/>
    </dgm:pt>
    <dgm:pt modelId="{4D7374DC-E3EF-4A98-A255-35D1154DAB59}" type="pres">
      <dgm:prSet presAssocID="{F7498B6A-347C-4176-9777-EC95C0FAB24E}" presName="connectorText" presStyleLbl="sibTrans2D1" presStyleIdx="3" presStyleCnt="6"/>
      <dgm:spPr/>
    </dgm:pt>
    <dgm:pt modelId="{BD02D974-7296-4396-8990-AE470372B467}" type="pres">
      <dgm:prSet presAssocID="{1191D996-B5A9-4642-B212-EE14B2CAACAA}" presName="node" presStyleLbl="node1" presStyleIdx="4" presStyleCnt="7" custScaleX="147735">
        <dgm:presLayoutVars>
          <dgm:bulletEnabled val="1"/>
        </dgm:presLayoutVars>
      </dgm:prSet>
      <dgm:spPr/>
    </dgm:pt>
    <dgm:pt modelId="{03FE598F-A934-44A5-8FEC-B0BC936573DA}" type="pres">
      <dgm:prSet presAssocID="{1F6FE033-9CDF-4CCC-B9A5-56E5ADB3ADF6}" presName="sibTrans" presStyleLbl="sibTrans2D1" presStyleIdx="4" presStyleCnt="6"/>
      <dgm:spPr/>
    </dgm:pt>
    <dgm:pt modelId="{C1FFC0C4-FE6A-449B-8F1E-F59C23887E59}" type="pres">
      <dgm:prSet presAssocID="{1F6FE033-9CDF-4CCC-B9A5-56E5ADB3ADF6}" presName="connectorText" presStyleLbl="sibTrans2D1" presStyleIdx="4" presStyleCnt="6"/>
      <dgm:spPr/>
    </dgm:pt>
    <dgm:pt modelId="{341FDA07-0B00-4677-92EF-A0896CFE743B}" type="pres">
      <dgm:prSet presAssocID="{61ACB35D-0D1E-4DB2-A8B7-2D28510C2F00}" presName="node" presStyleLbl="node1" presStyleIdx="5" presStyleCnt="7" custScaleX="116143">
        <dgm:presLayoutVars>
          <dgm:bulletEnabled val="1"/>
        </dgm:presLayoutVars>
      </dgm:prSet>
      <dgm:spPr/>
    </dgm:pt>
    <dgm:pt modelId="{055DC357-3B6A-4A12-B313-F72CE89515A4}" type="pres">
      <dgm:prSet presAssocID="{AAACEDB3-6213-4B39-9969-E403E80FF603}" presName="sibTrans" presStyleLbl="sibTrans2D1" presStyleIdx="5" presStyleCnt="6"/>
      <dgm:spPr/>
    </dgm:pt>
    <dgm:pt modelId="{EBFDFED4-EFB3-4832-810D-21580B269B2E}" type="pres">
      <dgm:prSet presAssocID="{AAACEDB3-6213-4B39-9969-E403E80FF603}" presName="connectorText" presStyleLbl="sibTrans2D1" presStyleIdx="5" presStyleCnt="6"/>
      <dgm:spPr/>
    </dgm:pt>
    <dgm:pt modelId="{44CA4977-78E0-43DC-8BA3-58DF9D8DCC4C}" type="pres">
      <dgm:prSet presAssocID="{6AE159BD-3F43-4A3D-9E19-F4CA289D4253}" presName="node" presStyleLbl="node1" presStyleIdx="6" presStyleCnt="7" custScaleX="45216">
        <dgm:presLayoutVars>
          <dgm:bulletEnabled val="1"/>
        </dgm:presLayoutVars>
      </dgm:prSet>
      <dgm:spPr/>
    </dgm:pt>
  </dgm:ptLst>
  <dgm:cxnLst>
    <dgm:cxn modelId="{88DAC20E-8D55-472D-A5C7-6D97C323249D}" type="presOf" srcId="{25E147A5-21D7-4188-AAED-804695007E77}" destId="{50B2BA35-278B-463F-85C1-C355CCC38290}" srcOrd="1" destOrd="0" presId="urn:microsoft.com/office/officeart/2005/8/layout/process1"/>
    <dgm:cxn modelId="{5363E816-2BAA-49D6-906E-90A20E6CA26F}" type="presOf" srcId="{D532FBA6-F303-4EFD-9326-358CA13ED993}" destId="{AB4882F0-5364-4F28-A25F-82A3814BD35E}" srcOrd="0" destOrd="0" presId="urn:microsoft.com/office/officeart/2005/8/layout/process1"/>
    <dgm:cxn modelId="{A5261129-576C-46FF-97AD-6965D0C118E7}" type="presOf" srcId="{F7498B6A-347C-4176-9777-EC95C0FAB24E}" destId="{4D7374DC-E3EF-4A98-A255-35D1154DAB59}" srcOrd="1" destOrd="0" presId="urn:microsoft.com/office/officeart/2005/8/layout/process1"/>
    <dgm:cxn modelId="{74B7CE2A-DA8B-48C7-AC1F-F9AEE1200D90}" type="presOf" srcId="{1F6FE033-9CDF-4CCC-B9A5-56E5ADB3ADF6}" destId="{03FE598F-A934-44A5-8FEC-B0BC936573DA}" srcOrd="0" destOrd="0" presId="urn:microsoft.com/office/officeart/2005/8/layout/process1"/>
    <dgm:cxn modelId="{2B45A035-2A9B-43B8-9F7C-49120AD194E7}" type="presOf" srcId="{61ACB35D-0D1E-4DB2-A8B7-2D28510C2F00}" destId="{341FDA07-0B00-4677-92EF-A0896CFE743B}" srcOrd="0" destOrd="0" presId="urn:microsoft.com/office/officeart/2005/8/layout/process1"/>
    <dgm:cxn modelId="{CC76AF36-FE06-4B88-BAF5-A7CCB87F5304}" type="presOf" srcId="{B5B268D4-91CC-498F-8CB0-D5B27129EFAB}" destId="{103BC4A3-B0FF-4EC8-A272-2576CE066860}" srcOrd="1" destOrd="0" presId="urn:microsoft.com/office/officeart/2005/8/layout/process1"/>
    <dgm:cxn modelId="{5649B862-4DED-4BE3-AC70-9CF83DD87206}" type="presOf" srcId="{AAACEDB3-6213-4B39-9969-E403E80FF603}" destId="{055DC357-3B6A-4A12-B313-F72CE89515A4}" srcOrd="0" destOrd="0" presId="urn:microsoft.com/office/officeart/2005/8/layout/process1"/>
    <dgm:cxn modelId="{8B157747-D5DC-44C9-8129-426B6A5C3E5A}" srcId="{FE5AE116-6C5A-444B-8C8A-73F328916EE1}" destId="{1191D996-B5A9-4642-B212-EE14B2CAACAA}" srcOrd="4" destOrd="0" parTransId="{7FCF5858-4651-4CCB-96DB-B978C99A6C44}" sibTransId="{1F6FE033-9CDF-4CCC-B9A5-56E5ADB3ADF6}"/>
    <dgm:cxn modelId="{BEA4436B-0E88-4285-BEF2-A0EFAC418662}" type="presOf" srcId="{B5B268D4-91CC-498F-8CB0-D5B27129EFAB}" destId="{910A6475-F600-4E76-A2BC-10D8C4B3D7D2}" srcOrd="0" destOrd="0" presId="urn:microsoft.com/office/officeart/2005/8/layout/process1"/>
    <dgm:cxn modelId="{2305CB4D-18C5-4B7F-868C-02ED5751CFF3}" type="presOf" srcId="{1191D996-B5A9-4642-B212-EE14B2CAACAA}" destId="{BD02D974-7296-4396-8990-AE470372B467}" srcOrd="0" destOrd="0" presId="urn:microsoft.com/office/officeart/2005/8/layout/process1"/>
    <dgm:cxn modelId="{3D2A2E4E-2C38-49F5-8E57-95E24FD8D5B9}" srcId="{FE5AE116-6C5A-444B-8C8A-73F328916EE1}" destId="{C158C602-8889-452B-942C-13F347AAF3ED}" srcOrd="0" destOrd="0" parTransId="{41427798-B8B0-4C37-8740-1B4038398467}" sibTransId="{772A3C44-13BF-4E35-9348-EE86B2D67310}"/>
    <dgm:cxn modelId="{B14C6450-F45F-44BF-9CAF-5E912151FCF1}" type="presOf" srcId="{772A3C44-13BF-4E35-9348-EE86B2D67310}" destId="{F664BF22-D53C-49F4-89C6-27E2AA3F113B}" srcOrd="0" destOrd="0" presId="urn:microsoft.com/office/officeart/2005/8/layout/process1"/>
    <dgm:cxn modelId="{BEDA9557-CC40-4FB8-802A-D913ACBDDE45}" srcId="{FE5AE116-6C5A-444B-8C8A-73F328916EE1}" destId="{61ACB35D-0D1E-4DB2-A8B7-2D28510C2F00}" srcOrd="5" destOrd="0" parTransId="{B69D2F8B-0D16-4C82-B3A0-175B56935280}" sibTransId="{AAACEDB3-6213-4B39-9969-E403E80FF603}"/>
    <dgm:cxn modelId="{7970B380-514C-43AC-A780-BC32B0723D2A}" type="presOf" srcId="{6AE159BD-3F43-4A3D-9E19-F4CA289D4253}" destId="{44CA4977-78E0-43DC-8BA3-58DF9D8DCC4C}" srcOrd="0" destOrd="0" presId="urn:microsoft.com/office/officeart/2005/8/layout/process1"/>
    <dgm:cxn modelId="{B624D983-64F1-43F9-9D96-E71CC98B99E9}" srcId="{FE5AE116-6C5A-444B-8C8A-73F328916EE1}" destId="{6491E4A6-4D57-4161-A31D-18179EA74633}" srcOrd="1" destOrd="0" parTransId="{907A0A9C-2A0A-47FD-A1C0-F8F53F5740A2}" sibTransId="{B5B268D4-91CC-498F-8CB0-D5B27129EFAB}"/>
    <dgm:cxn modelId="{95392B8C-F8D8-45D3-A973-7EA93FBA0BE7}" srcId="{FE5AE116-6C5A-444B-8C8A-73F328916EE1}" destId="{48F56CD0-CA2F-464E-BCCA-3D87B7A97FA1}" srcOrd="3" destOrd="0" parTransId="{6FC036E0-A7F3-4AE2-AD4A-6C9449A6B06D}" sibTransId="{F7498B6A-347C-4176-9777-EC95C0FAB24E}"/>
    <dgm:cxn modelId="{CC0C119E-27F7-4A8B-95B2-6CBC84AC101E}" type="presOf" srcId="{F7498B6A-347C-4176-9777-EC95C0FAB24E}" destId="{1DB232B3-433E-436A-94CB-CFB4C8E3106A}" srcOrd="0" destOrd="0" presId="urn:microsoft.com/office/officeart/2005/8/layout/process1"/>
    <dgm:cxn modelId="{CC39B4B3-3CD3-4F44-8F37-4228037E20EA}" srcId="{FE5AE116-6C5A-444B-8C8A-73F328916EE1}" destId="{D532FBA6-F303-4EFD-9326-358CA13ED993}" srcOrd="2" destOrd="0" parTransId="{E931C718-F3D5-4004-916A-55920C390A04}" sibTransId="{25E147A5-21D7-4188-AAED-804695007E77}"/>
    <dgm:cxn modelId="{AB980BBA-D9DB-4FF2-A978-65176980EA0A}" type="presOf" srcId="{6491E4A6-4D57-4161-A31D-18179EA74633}" destId="{C0671CCB-57EA-4A2B-BF6B-176D173C7807}" srcOrd="0" destOrd="0" presId="urn:microsoft.com/office/officeart/2005/8/layout/process1"/>
    <dgm:cxn modelId="{980684C1-ECA0-4EF6-A78A-822AC79CC195}" type="presOf" srcId="{1F6FE033-9CDF-4CCC-B9A5-56E5ADB3ADF6}" destId="{C1FFC0C4-FE6A-449B-8F1E-F59C23887E59}" srcOrd="1" destOrd="0" presId="urn:microsoft.com/office/officeart/2005/8/layout/process1"/>
    <dgm:cxn modelId="{DF7E72C2-0D71-4562-A822-3F7CF16FCAFB}" type="presOf" srcId="{AAACEDB3-6213-4B39-9969-E403E80FF603}" destId="{EBFDFED4-EFB3-4832-810D-21580B269B2E}" srcOrd="1" destOrd="0" presId="urn:microsoft.com/office/officeart/2005/8/layout/process1"/>
    <dgm:cxn modelId="{9565B3CC-F4DA-48CF-AA41-7DA005A54ECB}" type="presOf" srcId="{25E147A5-21D7-4188-AAED-804695007E77}" destId="{6989B50F-5A3F-4B97-B741-AA8DF45A16B2}" srcOrd="0" destOrd="0" presId="urn:microsoft.com/office/officeart/2005/8/layout/process1"/>
    <dgm:cxn modelId="{D45D83EF-44E7-4C3A-8DE8-EC2143962BA4}" type="presOf" srcId="{48F56CD0-CA2F-464E-BCCA-3D87B7A97FA1}" destId="{6E929BF6-CB0F-4FCF-B69F-7113AD1BCF6F}" srcOrd="0" destOrd="0" presId="urn:microsoft.com/office/officeart/2005/8/layout/process1"/>
    <dgm:cxn modelId="{F5DACBEF-33E8-4640-93CA-D04B49F0DCAC}" type="presOf" srcId="{FE5AE116-6C5A-444B-8C8A-73F328916EE1}" destId="{1840F1BB-CA60-4113-B593-C77F4E077C2A}" srcOrd="0" destOrd="0" presId="urn:microsoft.com/office/officeart/2005/8/layout/process1"/>
    <dgm:cxn modelId="{480708F4-63EB-427D-849F-F763114DC19D}" type="presOf" srcId="{772A3C44-13BF-4E35-9348-EE86B2D67310}" destId="{C21828C1-37D5-42B4-A7C3-31CA345B70CC}" srcOrd="1" destOrd="0" presId="urn:microsoft.com/office/officeart/2005/8/layout/process1"/>
    <dgm:cxn modelId="{8DAF5DF4-A54C-4563-8A66-C11810EB1378}" srcId="{FE5AE116-6C5A-444B-8C8A-73F328916EE1}" destId="{6AE159BD-3F43-4A3D-9E19-F4CA289D4253}" srcOrd="6" destOrd="0" parTransId="{E14AF2A4-8B49-49E8-99E6-3D20D3114B7F}" sibTransId="{A0880134-299B-4446-B61F-3F364781C2EF}"/>
    <dgm:cxn modelId="{A850F6F6-BA33-4021-9E03-2C9CD6628B67}" type="presOf" srcId="{C158C602-8889-452B-942C-13F347AAF3ED}" destId="{D9CDC42E-5E0E-4D3A-9F12-AC9E6C836482}" srcOrd="0" destOrd="0" presId="urn:microsoft.com/office/officeart/2005/8/layout/process1"/>
    <dgm:cxn modelId="{515249C2-1252-4848-8B83-3E5F693500B6}" type="presParOf" srcId="{1840F1BB-CA60-4113-B593-C77F4E077C2A}" destId="{D9CDC42E-5E0E-4D3A-9F12-AC9E6C836482}" srcOrd="0" destOrd="0" presId="urn:microsoft.com/office/officeart/2005/8/layout/process1"/>
    <dgm:cxn modelId="{1CD3E382-FB95-47C4-B8CA-487E07F9EA81}" type="presParOf" srcId="{1840F1BB-CA60-4113-B593-C77F4E077C2A}" destId="{F664BF22-D53C-49F4-89C6-27E2AA3F113B}" srcOrd="1" destOrd="0" presId="urn:microsoft.com/office/officeart/2005/8/layout/process1"/>
    <dgm:cxn modelId="{424FB7C7-F5B7-4BF7-A3B4-D9C8C3ADBEE0}" type="presParOf" srcId="{F664BF22-D53C-49F4-89C6-27E2AA3F113B}" destId="{C21828C1-37D5-42B4-A7C3-31CA345B70CC}" srcOrd="0" destOrd="0" presId="urn:microsoft.com/office/officeart/2005/8/layout/process1"/>
    <dgm:cxn modelId="{0BE80030-6DC2-4A6C-875A-05D619DE0F44}" type="presParOf" srcId="{1840F1BB-CA60-4113-B593-C77F4E077C2A}" destId="{C0671CCB-57EA-4A2B-BF6B-176D173C7807}" srcOrd="2" destOrd="0" presId="urn:microsoft.com/office/officeart/2005/8/layout/process1"/>
    <dgm:cxn modelId="{7C96CE58-64ED-4397-8558-14568BBB77F7}" type="presParOf" srcId="{1840F1BB-CA60-4113-B593-C77F4E077C2A}" destId="{910A6475-F600-4E76-A2BC-10D8C4B3D7D2}" srcOrd="3" destOrd="0" presId="urn:microsoft.com/office/officeart/2005/8/layout/process1"/>
    <dgm:cxn modelId="{8415C27F-D4B8-4D75-895D-1ECC891FDBF4}" type="presParOf" srcId="{910A6475-F600-4E76-A2BC-10D8C4B3D7D2}" destId="{103BC4A3-B0FF-4EC8-A272-2576CE066860}" srcOrd="0" destOrd="0" presId="urn:microsoft.com/office/officeart/2005/8/layout/process1"/>
    <dgm:cxn modelId="{8B5028A4-8850-4CD6-B79D-51FD254CD3E9}" type="presParOf" srcId="{1840F1BB-CA60-4113-B593-C77F4E077C2A}" destId="{AB4882F0-5364-4F28-A25F-82A3814BD35E}" srcOrd="4" destOrd="0" presId="urn:microsoft.com/office/officeart/2005/8/layout/process1"/>
    <dgm:cxn modelId="{6E3668A9-E3E7-4050-8F29-2033DC6A54CE}" type="presParOf" srcId="{1840F1BB-CA60-4113-B593-C77F4E077C2A}" destId="{6989B50F-5A3F-4B97-B741-AA8DF45A16B2}" srcOrd="5" destOrd="0" presId="urn:microsoft.com/office/officeart/2005/8/layout/process1"/>
    <dgm:cxn modelId="{EC475B6C-A1B8-49A4-AE6C-3E02D5E18EC6}" type="presParOf" srcId="{6989B50F-5A3F-4B97-B741-AA8DF45A16B2}" destId="{50B2BA35-278B-463F-85C1-C355CCC38290}" srcOrd="0" destOrd="0" presId="urn:microsoft.com/office/officeart/2005/8/layout/process1"/>
    <dgm:cxn modelId="{C988EE57-432C-457E-B9D3-57925FAD69FB}" type="presParOf" srcId="{1840F1BB-CA60-4113-B593-C77F4E077C2A}" destId="{6E929BF6-CB0F-4FCF-B69F-7113AD1BCF6F}" srcOrd="6" destOrd="0" presId="urn:microsoft.com/office/officeart/2005/8/layout/process1"/>
    <dgm:cxn modelId="{5606F46F-D104-42FB-B6EB-B286582F340C}" type="presParOf" srcId="{1840F1BB-CA60-4113-B593-C77F4E077C2A}" destId="{1DB232B3-433E-436A-94CB-CFB4C8E3106A}" srcOrd="7" destOrd="0" presId="urn:microsoft.com/office/officeart/2005/8/layout/process1"/>
    <dgm:cxn modelId="{F404113B-CF31-4F46-AF4A-5D3A1B1D08C0}" type="presParOf" srcId="{1DB232B3-433E-436A-94CB-CFB4C8E3106A}" destId="{4D7374DC-E3EF-4A98-A255-35D1154DAB59}" srcOrd="0" destOrd="0" presId="urn:microsoft.com/office/officeart/2005/8/layout/process1"/>
    <dgm:cxn modelId="{8564AC56-F146-4A74-AF9C-51C937C2EF4F}" type="presParOf" srcId="{1840F1BB-CA60-4113-B593-C77F4E077C2A}" destId="{BD02D974-7296-4396-8990-AE470372B467}" srcOrd="8" destOrd="0" presId="urn:microsoft.com/office/officeart/2005/8/layout/process1"/>
    <dgm:cxn modelId="{A397B0D7-A329-4037-828E-4C61DEF86592}" type="presParOf" srcId="{1840F1BB-CA60-4113-B593-C77F4E077C2A}" destId="{03FE598F-A934-44A5-8FEC-B0BC936573DA}" srcOrd="9" destOrd="0" presId="urn:microsoft.com/office/officeart/2005/8/layout/process1"/>
    <dgm:cxn modelId="{BD665800-8284-4937-9BB4-493A5C9E9754}" type="presParOf" srcId="{03FE598F-A934-44A5-8FEC-B0BC936573DA}" destId="{C1FFC0C4-FE6A-449B-8F1E-F59C23887E59}" srcOrd="0" destOrd="0" presId="urn:microsoft.com/office/officeart/2005/8/layout/process1"/>
    <dgm:cxn modelId="{A50C3382-E3B6-4814-B83E-7CB95783A0BE}" type="presParOf" srcId="{1840F1BB-CA60-4113-B593-C77F4E077C2A}" destId="{341FDA07-0B00-4677-92EF-A0896CFE743B}" srcOrd="10" destOrd="0" presId="urn:microsoft.com/office/officeart/2005/8/layout/process1"/>
    <dgm:cxn modelId="{D04F103A-6821-4E4B-B6E2-185C2A0F6C58}" type="presParOf" srcId="{1840F1BB-CA60-4113-B593-C77F4E077C2A}" destId="{055DC357-3B6A-4A12-B313-F72CE89515A4}" srcOrd="11" destOrd="0" presId="urn:microsoft.com/office/officeart/2005/8/layout/process1"/>
    <dgm:cxn modelId="{ADAB9648-23CF-49BF-B664-8E2F05908E20}" type="presParOf" srcId="{055DC357-3B6A-4A12-B313-F72CE89515A4}" destId="{EBFDFED4-EFB3-4832-810D-21580B269B2E}" srcOrd="0" destOrd="0" presId="urn:microsoft.com/office/officeart/2005/8/layout/process1"/>
    <dgm:cxn modelId="{0DCAA094-22C7-4523-B972-B91724A2424A}" type="presParOf" srcId="{1840F1BB-CA60-4113-B593-C77F4E077C2A}" destId="{44CA4977-78E0-43DC-8BA3-58DF9D8DCC4C}" srcOrd="1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CDC42E-5E0E-4D3A-9F12-AC9E6C836482}">
      <dsp:nvSpPr>
        <dsp:cNvPr id="0" name=""/>
        <dsp:cNvSpPr/>
      </dsp:nvSpPr>
      <dsp:spPr>
        <a:xfrm>
          <a:off x="9542" y="1320395"/>
          <a:ext cx="1524959" cy="1216254"/>
        </a:xfrm>
        <a:prstGeom prst="roundRect">
          <a:avLst>
            <a:gd name="adj" fmla="val 10000"/>
          </a:avLst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b="1" kern="1200" dirty="0">
              <a:solidFill>
                <a:schemeClr val="tx1"/>
              </a:solidFill>
            </a:rPr>
            <a:t>Na biološku strukturu stanovništva utječu</a:t>
          </a:r>
        </a:p>
      </dsp:txBody>
      <dsp:txXfrm>
        <a:off x="45165" y="1356018"/>
        <a:ext cx="1453713" cy="1145008"/>
      </dsp:txXfrm>
    </dsp:sp>
    <dsp:sp modelId="{F664BF22-D53C-49F4-89C6-27E2AA3F113B}">
      <dsp:nvSpPr>
        <dsp:cNvPr id="0" name=""/>
        <dsp:cNvSpPr/>
      </dsp:nvSpPr>
      <dsp:spPr>
        <a:xfrm>
          <a:off x="1652732" y="1781917"/>
          <a:ext cx="250648" cy="29321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1200" kern="1200"/>
        </a:p>
      </dsp:txBody>
      <dsp:txXfrm>
        <a:off x="1652732" y="1840559"/>
        <a:ext cx="175454" cy="175927"/>
      </dsp:txXfrm>
    </dsp:sp>
    <dsp:sp modelId="{C0671CCB-57EA-4A2B-BF6B-176D173C7807}">
      <dsp:nvSpPr>
        <dsp:cNvPr id="0" name=""/>
        <dsp:cNvSpPr/>
      </dsp:nvSpPr>
      <dsp:spPr>
        <a:xfrm>
          <a:off x="2007423" y="1320395"/>
          <a:ext cx="1182303" cy="1216254"/>
        </a:xfrm>
        <a:prstGeom prst="roundRect">
          <a:avLst>
            <a:gd name="adj" fmla="val 10000"/>
          </a:avLst>
        </a:prstGeom>
        <a:solidFill>
          <a:schemeClr val="accent3">
            <a:shade val="50000"/>
            <a:hueOff val="0"/>
            <a:satOff val="0"/>
            <a:lumOff val="1027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>
              <a:solidFill>
                <a:schemeClr val="tx1"/>
              </a:solidFill>
            </a:rPr>
            <a:t>Ratovi</a:t>
          </a:r>
        </a:p>
      </dsp:txBody>
      <dsp:txXfrm>
        <a:off x="2042051" y="1355023"/>
        <a:ext cx="1113047" cy="1146998"/>
      </dsp:txXfrm>
    </dsp:sp>
    <dsp:sp modelId="{910A6475-F600-4E76-A2BC-10D8C4B3D7D2}">
      <dsp:nvSpPr>
        <dsp:cNvPr id="0" name=""/>
        <dsp:cNvSpPr/>
      </dsp:nvSpPr>
      <dsp:spPr>
        <a:xfrm>
          <a:off x="3307958" y="1781917"/>
          <a:ext cx="250648" cy="29321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shade val="90000"/>
            <a:hueOff val="0"/>
            <a:satOff val="0"/>
            <a:lumOff val="769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1200" kern="1200"/>
        </a:p>
      </dsp:txBody>
      <dsp:txXfrm>
        <a:off x="3307958" y="1840559"/>
        <a:ext cx="175454" cy="175927"/>
      </dsp:txXfrm>
    </dsp:sp>
    <dsp:sp modelId="{AB4882F0-5364-4F28-A25F-82A3814BD35E}">
      <dsp:nvSpPr>
        <dsp:cNvPr id="0" name=""/>
        <dsp:cNvSpPr/>
      </dsp:nvSpPr>
      <dsp:spPr>
        <a:xfrm>
          <a:off x="3662649" y="1320395"/>
          <a:ext cx="1182303" cy="1216254"/>
        </a:xfrm>
        <a:prstGeom prst="roundRect">
          <a:avLst>
            <a:gd name="adj" fmla="val 10000"/>
          </a:avLst>
        </a:prstGeom>
        <a:solidFill>
          <a:schemeClr val="accent3">
            <a:shade val="50000"/>
            <a:hueOff val="0"/>
            <a:satOff val="0"/>
            <a:lumOff val="2055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>
              <a:solidFill>
                <a:schemeClr val="tx1"/>
              </a:solidFill>
            </a:rPr>
            <a:t>Selidbe</a:t>
          </a:r>
        </a:p>
      </dsp:txBody>
      <dsp:txXfrm>
        <a:off x="3697277" y="1355023"/>
        <a:ext cx="1113047" cy="1146998"/>
      </dsp:txXfrm>
    </dsp:sp>
    <dsp:sp modelId="{6989B50F-5A3F-4B97-B741-AA8DF45A16B2}">
      <dsp:nvSpPr>
        <dsp:cNvPr id="0" name=""/>
        <dsp:cNvSpPr/>
      </dsp:nvSpPr>
      <dsp:spPr>
        <a:xfrm>
          <a:off x="4963183" y="1781917"/>
          <a:ext cx="250648" cy="29321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shade val="90000"/>
            <a:hueOff val="0"/>
            <a:satOff val="0"/>
            <a:lumOff val="1539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1200" kern="1200"/>
        </a:p>
      </dsp:txBody>
      <dsp:txXfrm>
        <a:off x="4963183" y="1840559"/>
        <a:ext cx="175454" cy="175927"/>
      </dsp:txXfrm>
    </dsp:sp>
    <dsp:sp modelId="{6E929BF6-CB0F-4FCF-B69F-7113AD1BCF6F}">
      <dsp:nvSpPr>
        <dsp:cNvPr id="0" name=""/>
        <dsp:cNvSpPr/>
      </dsp:nvSpPr>
      <dsp:spPr>
        <a:xfrm>
          <a:off x="5317874" y="1320395"/>
          <a:ext cx="1182303" cy="1216254"/>
        </a:xfrm>
        <a:prstGeom prst="roundRect">
          <a:avLst>
            <a:gd name="adj" fmla="val 10000"/>
          </a:avLst>
        </a:prstGeom>
        <a:solidFill>
          <a:schemeClr val="accent3">
            <a:shade val="50000"/>
            <a:hueOff val="0"/>
            <a:satOff val="0"/>
            <a:lumOff val="3082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>
              <a:solidFill>
                <a:schemeClr val="tx1"/>
              </a:solidFill>
            </a:rPr>
            <a:t>Prirodne katastrofe</a:t>
          </a:r>
        </a:p>
      </dsp:txBody>
      <dsp:txXfrm>
        <a:off x="5352502" y="1355023"/>
        <a:ext cx="1113047" cy="1146998"/>
      </dsp:txXfrm>
    </dsp:sp>
    <dsp:sp modelId="{1DB232B3-433E-436A-94CB-CFB4C8E3106A}">
      <dsp:nvSpPr>
        <dsp:cNvPr id="0" name=""/>
        <dsp:cNvSpPr/>
      </dsp:nvSpPr>
      <dsp:spPr>
        <a:xfrm>
          <a:off x="6618409" y="1781917"/>
          <a:ext cx="250648" cy="29321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shade val="90000"/>
            <a:hueOff val="0"/>
            <a:satOff val="0"/>
            <a:lumOff val="2309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1200" kern="1200"/>
        </a:p>
      </dsp:txBody>
      <dsp:txXfrm>
        <a:off x="6618409" y="1840559"/>
        <a:ext cx="175454" cy="175927"/>
      </dsp:txXfrm>
    </dsp:sp>
    <dsp:sp modelId="{BD02D974-7296-4396-8990-AE470372B467}">
      <dsp:nvSpPr>
        <dsp:cNvPr id="0" name=""/>
        <dsp:cNvSpPr/>
      </dsp:nvSpPr>
      <dsp:spPr>
        <a:xfrm>
          <a:off x="6973100" y="1320395"/>
          <a:ext cx="1746676" cy="1216254"/>
        </a:xfrm>
        <a:prstGeom prst="roundRect">
          <a:avLst>
            <a:gd name="adj" fmla="val 10000"/>
          </a:avLst>
        </a:prstGeom>
        <a:solidFill>
          <a:schemeClr val="accent3">
            <a:shade val="50000"/>
            <a:hueOff val="0"/>
            <a:satOff val="0"/>
            <a:lumOff val="3082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>
              <a:solidFill>
                <a:schemeClr val="tx1"/>
              </a:solidFill>
            </a:rPr>
            <a:t>Stanje u gospodarstvu</a:t>
          </a:r>
        </a:p>
      </dsp:txBody>
      <dsp:txXfrm>
        <a:off x="7008723" y="1356018"/>
        <a:ext cx="1675430" cy="1145008"/>
      </dsp:txXfrm>
    </dsp:sp>
    <dsp:sp modelId="{03FE598F-A934-44A5-8FEC-B0BC936573DA}">
      <dsp:nvSpPr>
        <dsp:cNvPr id="0" name=""/>
        <dsp:cNvSpPr/>
      </dsp:nvSpPr>
      <dsp:spPr>
        <a:xfrm>
          <a:off x="8838007" y="1781917"/>
          <a:ext cx="250648" cy="29321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shade val="90000"/>
            <a:hueOff val="0"/>
            <a:satOff val="0"/>
            <a:lumOff val="1539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1200" kern="1200"/>
        </a:p>
      </dsp:txBody>
      <dsp:txXfrm>
        <a:off x="8838007" y="1840559"/>
        <a:ext cx="175454" cy="175927"/>
      </dsp:txXfrm>
    </dsp:sp>
    <dsp:sp modelId="{341FDA07-0B00-4677-92EF-A0896CFE743B}">
      <dsp:nvSpPr>
        <dsp:cNvPr id="0" name=""/>
        <dsp:cNvSpPr/>
      </dsp:nvSpPr>
      <dsp:spPr>
        <a:xfrm>
          <a:off x="9192698" y="1320395"/>
          <a:ext cx="1373163" cy="1216254"/>
        </a:xfrm>
        <a:prstGeom prst="roundRect">
          <a:avLst>
            <a:gd name="adj" fmla="val 10000"/>
          </a:avLst>
        </a:prstGeom>
        <a:solidFill>
          <a:schemeClr val="accent3">
            <a:shade val="50000"/>
            <a:hueOff val="0"/>
            <a:satOff val="0"/>
            <a:lumOff val="2055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b="0" kern="1200" dirty="0">
              <a:solidFill>
                <a:schemeClr val="tx1"/>
              </a:solidFill>
            </a:rPr>
            <a:t>Populacijska politika</a:t>
          </a:r>
        </a:p>
      </dsp:txBody>
      <dsp:txXfrm>
        <a:off x="9228321" y="1356018"/>
        <a:ext cx="1301917" cy="1145008"/>
      </dsp:txXfrm>
    </dsp:sp>
    <dsp:sp modelId="{055DC357-3B6A-4A12-B313-F72CE89515A4}">
      <dsp:nvSpPr>
        <dsp:cNvPr id="0" name=""/>
        <dsp:cNvSpPr/>
      </dsp:nvSpPr>
      <dsp:spPr>
        <a:xfrm>
          <a:off x="10684092" y="1781917"/>
          <a:ext cx="250648" cy="29321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shade val="90000"/>
            <a:hueOff val="0"/>
            <a:satOff val="0"/>
            <a:lumOff val="769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1200" kern="1200"/>
        </a:p>
      </dsp:txBody>
      <dsp:txXfrm>
        <a:off x="10684092" y="1840559"/>
        <a:ext cx="175454" cy="175927"/>
      </dsp:txXfrm>
    </dsp:sp>
    <dsp:sp modelId="{44CA4977-78E0-43DC-8BA3-58DF9D8DCC4C}">
      <dsp:nvSpPr>
        <dsp:cNvPr id="0" name=""/>
        <dsp:cNvSpPr/>
      </dsp:nvSpPr>
      <dsp:spPr>
        <a:xfrm>
          <a:off x="11038783" y="1320395"/>
          <a:ext cx="534590" cy="1216254"/>
        </a:xfrm>
        <a:prstGeom prst="roundRect">
          <a:avLst>
            <a:gd name="adj" fmla="val 10000"/>
          </a:avLst>
        </a:prstGeom>
        <a:solidFill>
          <a:schemeClr val="accent3">
            <a:shade val="50000"/>
            <a:hueOff val="0"/>
            <a:satOff val="0"/>
            <a:lumOff val="1027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000" kern="1200" dirty="0">
              <a:solidFill>
                <a:schemeClr val="tx1"/>
              </a:solidFill>
            </a:rPr>
            <a:t>…</a:t>
          </a:r>
        </a:p>
      </dsp:txBody>
      <dsp:txXfrm>
        <a:off x="11054441" y="1336053"/>
        <a:ext cx="503274" cy="11849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B0F88E-A7DF-284F-A1F2-E1F7B06EC8E2}" type="datetimeFigureOut">
              <a:rPr lang="x-none" smtClean="0"/>
              <a:pPr/>
              <a:t>25.5.2021.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483E7D-6D4C-9243-8AB6-E0CBA248D5C0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60498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483E7D-6D4C-9243-8AB6-E0CBA248D5C0}" type="slidenum">
              <a:rPr lang="x-none" smtClean="0"/>
              <a:pPr/>
              <a:t>6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872577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0586FC9-4836-3A4F-B879-7E176BB7C64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763563"/>
            <a:ext cx="9144000" cy="1655763"/>
          </a:xfrm>
          <a:prstGeom prst="rect">
            <a:avLst/>
          </a:prstGeom>
        </p:spPr>
        <p:txBody>
          <a:bodyPr anchor="ctr" anchorCtr="0"/>
          <a:lstStyle>
            <a:lvl1pPr algn="ctr">
              <a:defRPr sz="6000"/>
            </a:lvl1pPr>
          </a:lstStyle>
          <a:p>
            <a:r>
              <a:rPr lang="x-none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204817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884661-BC07-DB43-ACE4-C76FDBCAB4E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175782"/>
            <a:ext cx="9144000" cy="1655763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x-none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668636-3F03-9A4D-A07E-4D3D844D22A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134636"/>
            <a:ext cx="9144000" cy="1402448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subtitle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874380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0A3056-D0D8-D941-9E3E-3CB90F0E66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75156"/>
            <a:ext cx="10515600" cy="330464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091A9F2-C729-2341-B482-5734A67FB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8703"/>
            <a:ext cx="10515600" cy="770868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060932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3AF79-6B53-2145-9B06-E056E22FA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46873"/>
            <a:ext cx="10515600" cy="196312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9E1540-51D0-DB44-92D3-A2CAF9E1F3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126523"/>
            <a:ext cx="10515600" cy="196312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3715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7B4757-4FED-8842-88AF-6000FF781F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3079994"/>
            <a:ext cx="5181600" cy="3309083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102282-D378-CA4C-BB43-5C975532C8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3079994"/>
            <a:ext cx="5181600" cy="3309083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6C541DD-582F-C940-8C2C-51E8AB332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8703"/>
            <a:ext cx="10515600" cy="770868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240978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05ECD3-309C-044C-8D21-1C7E9BF93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961853"/>
            <a:ext cx="5157787" cy="498353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F34990-074E-E145-8441-5A712F581C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856282"/>
            <a:ext cx="5157787" cy="2637571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363BF8-1ED2-A14D-9F8F-7BA0A36633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961853"/>
            <a:ext cx="5183188" cy="498353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237EB3-F915-164A-A595-FA7259A577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856282"/>
            <a:ext cx="5183188" cy="2637571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D31C3F6-9B1E-5946-9E8C-C457DCD82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8703"/>
            <a:ext cx="10515600" cy="770868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4274149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0879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D43BB-B237-8545-8520-729A3635C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922585"/>
            <a:ext cx="3932237" cy="1711568"/>
          </a:xfrm>
          <a:prstGeom prst="rect">
            <a:avLst/>
          </a:prstGeo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57A5FA-C068-5940-9745-669F9D6010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922585"/>
            <a:ext cx="6172200" cy="417341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EBDBD5-6927-BC40-9702-3BC77D20EE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4044461"/>
            <a:ext cx="3932237" cy="205153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2369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846C75-9C21-254D-97A3-37AD9B0E5D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922585"/>
            <a:ext cx="6172200" cy="426537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B57431F-6D70-BA4F-83EA-34122694F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922585"/>
            <a:ext cx="3932237" cy="1711568"/>
          </a:xfrm>
          <a:prstGeom prst="rect">
            <a:avLst/>
          </a:prstGeo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B418BF6F-6CBC-D944-B26F-3A5203D214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4044461"/>
            <a:ext cx="3932237" cy="208449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2671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8FB405-1E6C-494B-AC7D-5D3A9CDCFE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051710"/>
            <a:ext cx="10515600" cy="330464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8" name="Title Placeholder 7">
            <a:extLst>
              <a:ext uri="{FF2B5EF4-FFF2-40B4-BE49-F238E27FC236}">
                <a16:creationId xmlns:a16="http://schemas.microsoft.com/office/drawing/2014/main" id="{990277EE-41BA-9346-9DBF-15C1409D8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61985"/>
            <a:ext cx="10515600" cy="8246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  <p:pic>
        <p:nvPicPr>
          <p:cNvPr id="5" name="Picture 4" descr="ppt-header-GEA-3.png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0" y="0"/>
            <a:ext cx="12192000" cy="114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696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DA7CB-9939-0242-AD2D-4B922B7D6E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75208" y="991324"/>
            <a:ext cx="9144000" cy="1655763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hr-HR" sz="8000" b="1" dirty="0">
                <a:ln>
                  <a:solidFill>
                    <a:schemeClr val="accent1"/>
                  </a:solidFill>
                </a:ln>
              </a:rPr>
              <a:t>Stanovništvo Europe</a:t>
            </a:r>
            <a:endParaRPr lang="x-none" sz="8000" b="1" dirty="0">
              <a:ln>
                <a:solidFill>
                  <a:schemeClr val="accent1"/>
                </a:solidFill>
              </a:ln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2FEA8BA9-35A0-4A38-9097-ADD5A3A7463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1000"/>
          </a:blip>
          <a:srcRect t="34502"/>
          <a:stretch/>
        </p:blipFill>
        <p:spPr>
          <a:xfrm>
            <a:off x="0" y="2366128"/>
            <a:ext cx="12192000" cy="4491872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3570525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0D740E63-A075-4D9B-B6C9-8564E8AC95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2000"/>
          </a:blip>
          <a:srcRect t="9068" b="8826"/>
          <a:stretch/>
        </p:blipFill>
        <p:spPr>
          <a:xfrm>
            <a:off x="523912" y="1823476"/>
            <a:ext cx="10005975" cy="5248547"/>
          </a:xfrm>
          <a:prstGeom prst="rect">
            <a:avLst/>
          </a:prstGeom>
        </p:spPr>
      </p:pic>
      <p:sp>
        <p:nvSpPr>
          <p:cNvPr id="3" name="Naslov 2">
            <a:extLst>
              <a:ext uri="{FF2B5EF4-FFF2-40B4-BE49-F238E27FC236}">
                <a16:creationId xmlns:a16="http://schemas.microsoft.com/office/drawing/2014/main" id="{BA720FAE-83D4-4859-B4F3-3934FC6BF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5783" y="1365536"/>
            <a:ext cx="8020433" cy="616334"/>
          </a:xfrm>
        </p:spPr>
        <p:txBody>
          <a:bodyPr>
            <a:normAutofit fontScale="90000"/>
          </a:bodyPr>
          <a:lstStyle/>
          <a:p>
            <a:r>
              <a:rPr lang="hr-HR" sz="4900" dirty="0">
                <a:latin typeface="+mn-lt"/>
              </a:rPr>
              <a:t>Etnički, jezični i vjerski mozaik </a:t>
            </a:r>
            <a:br>
              <a:rPr lang="hr-HR" dirty="0"/>
            </a:br>
            <a:endParaRPr lang="hr-HR" dirty="0"/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B318F421-8DF8-4AA7-9A78-597DE9017F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0808" y="2224036"/>
            <a:ext cx="10732101" cy="3522516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2400" dirty="0"/>
              <a:t>u 44 europske države živi oko 600 milijuna stanovnika (2019.g.)</a:t>
            </a:r>
          </a:p>
          <a:p>
            <a:pPr marL="1714500" lvl="3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2400" dirty="0"/>
              <a:t>u europskom dijelu Ruske federacije živi oko 108 milijuna                 stanovnika (2019.g)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2400" dirty="0"/>
              <a:t>velike razlike među stanovnicima prvenstveno po jezičnom i vjerskom sastavu</a:t>
            </a:r>
          </a:p>
        </p:txBody>
      </p:sp>
    </p:spTree>
    <p:extLst>
      <p:ext uri="{BB962C8B-B14F-4D97-AF65-F5344CB8AC3E}">
        <p14:creationId xmlns:p14="http://schemas.microsoft.com/office/powerpoint/2010/main" val="2614975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zervirano mjesto sadržaja 6" descr="Slika na kojoj se prikazuje karta&#10;&#10;Opis je automatski generiran">
            <a:extLst>
              <a:ext uri="{FF2B5EF4-FFF2-40B4-BE49-F238E27FC236}">
                <a16:creationId xmlns:a16="http://schemas.microsoft.com/office/drawing/2014/main" id="{61D5FF26-934D-48E3-B66A-CD9D0248AD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25711" y="1145626"/>
            <a:ext cx="4717084" cy="5631716"/>
          </a:xfrm>
        </p:spPr>
      </p:pic>
      <p:sp>
        <p:nvSpPr>
          <p:cNvPr id="4" name="Naslov 2">
            <a:extLst>
              <a:ext uri="{FF2B5EF4-FFF2-40B4-BE49-F238E27FC236}">
                <a16:creationId xmlns:a16="http://schemas.microsoft.com/office/drawing/2014/main" id="{35B7F880-3514-46A2-93FB-6F26EEDCF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555" y="1294932"/>
            <a:ext cx="8020433" cy="616334"/>
          </a:xfrm>
        </p:spPr>
        <p:txBody>
          <a:bodyPr>
            <a:normAutofit fontScale="90000"/>
          </a:bodyPr>
          <a:lstStyle/>
          <a:p>
            <a:r>
              <a:rPr lang="hr-HR" sz="4900" dirty="0">
                <a:latin typeface="+mn-lt"/>
              </a:rPr>
              <a:t>Etnički, jezični i vjerski mozaik </a:t>
            </a:r>
            <a:br>
              <a:rPr lang="hr-HR" dirty="0"/>
            </a:br>
            <a:endParaRPr lang="hr-HR" dirty="0"/>
          </a:p>
        </p:txBody>
      </p:sp>
      <p:sp>
        <p:nvSpPr>
          <p:cNvPr id="2" name="Dijagram toka: Izmjenična obrada 1">
            <a:extLst>
              <a:ext uri="{FF2B5EF4-FFF2-40B4-BE49-F238E27FC236}">
                <a16:creationId xmlns:a16="http://schemas.microsoft.com/office/drawing/2014/main" id="{2C57532C-3BC1-45D2-9FA2-B230CF0276DC}"/>
              </a:ext>
            </a:extLst>
          </p:cNvPr>
          <p:cNvSpPr/>
          <p:nvPr/>
        </p:nvSpPr>
        <p:spPr>
          <a:xfrm>
            <a:off x="330555" y="2018988"/>
            <a:ext cx="2181417" cy="903345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tx1"/>
                </a:solidFill>
              </a:rPr>
              <a:t>U Europi se govori više od 120 jezika</a:t>
            </a:r>
          </a:p>
        </p:txBody>
      </p:sp>
      <p:sp>
        <p:nvSpPr>
          <p:cNvPr id="3" name="Dijagram toka: Izmjenična obrada 2">
            <a:extLst>
              <a:ext uri="{FF2B5EF4-FFF2-40B4-BE49-F238E27FC236}">
                <a16:creationId xmlns:a16="http://schemas.microsoft.com/office/drawing/2014/main" id="{22806169-71B5-4B64-B316-AEEF7F4A3B06}"/>
              </a:ext>
            </a:extLst>
          </p:cNvPr>
          <p:cNvSpPr/>
          <p:nvPr/>
        </p:nvSpPr>
        <p:spPr>
          <a:xfrm>
            <a:off x="1421263" y="3030055"/>
            <a:ext cx="2181417" cy="903345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tx1"/>
                </a:solidFill>
              </a:rPr>
              <a:t>Prevladavaju indoeuropski jezici </a:t>
            </a:r>
          </a:p>
        </p:txBody>
      </p:sp>
      <p:sp>
        <p:nvSpPr>
          <p:cNvPr id="6" name="Dijagram toka: Izmjenična obrada 5">
            <a:extLst>
              <a:ext uri="{FF2B5EF4-FFF2-40B4-BE49-F238E27FC236}">
                <a16:creationId xmlns:a16="http://schemas.microsoft.com/office/drawing/2014/main" id="{CE797760-07AE-4886-ACC4-A811CBEE56FF}"/>
              </a:ext>
            </a:extLst>
          </p:cNvPr>
          <p:cNvSpPr/>
          <p:nvPr/>
        </p:nvSpPr>
        <p:spPr>
          <a:xfrm>
            <a:off x="4259220" y="2316916"/>
            <a:ext cx="2726915" cy="903345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tx1"/>
                </a:solidFill>
              </a:rPr>
              <a:t>Promotri kartu, na koje skupine dijelimo indoeuropske jezike?</a:t>
            </a:r>
          </a:p>
        </p:txBody>
      </p:sp>
      <p:sp>
        <p:nvSpPr>
          <p:cNvPr id="8" name="Dijagram toka: Izmjenična obrada 7">
            <a:extLst>
              <a:ext uri="{FF2B5EF4-FFF2-40B4-BE49-F238E27FC236}">
                <a16:creationId xmlns:a16="http://schemas.microsoft.com/office/drawing/2014/main" id="{FB7ED18B-04E1-4CE0-84D0-4993D35C9E3C}"/>
              </a:ext>
            </a:extLst>
          </p:cNvPr>
          <p:cNvSpPr/>
          <p:nvPr/>
        </p:nvSpPr>
        <p:spPr>
          <a:xfrm>
            <a:off x="4259220" y="3625911"/>
            <a:ext cx="2726915" cy="903345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tx1"/>
                </a:solidFill>
              </a:rPr>
              <a:t>Kojoj skupini indoeuropskih jezika pripada hrvatski?</a:t>
            </a:r>
          </a:p>
        </p:txBody>
      </p:sp>
      <p:sp>
        <p:nvSpPr>
          <p:cNvPr id="9" name="Dijagram toka: Izmjenična obrada 8">
            <a:extLst>
              <a:ext uri="{FF2B5EF4-FFF2-40B4-BE49-F238E27FC236}">
                <a16:creationId xmlns:a16="http://schemas.microsoft.com/office/drawing/2014/main" id="{46451284-2DBF-42C1-8CC0-3048B6D8CA85}"/>
              </a:ext>
            </a:extLst>
          </p:cNvPr>
          <p:cNvSpPr/>
          <p:nvPr/>
        </p:nvSpPr>
        <p:spPr>
          <a:xfrm>
            <a:off x="4259220" y="4866290"/>
            <a:ext cx="2726915" cy="696778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>
                <a:solidFill>
                  <a:schemeClr val="tx1"/>
                </a:solidFill>
              </a:rPr>
              <a:t>Kojoj skupini pripadaju mađarski i malteški jezik?</a:t>
            </a:r>
          </a:p>
        </p:txBody>
      </p:sp>
      <p:sp>
        <p:nvSpPr>
          <p:cNvPr id="10" name="Dijagram toka: Izmjenična obrada 9">
            <a:extLst>
              <a:ext uri="{FF2B5EF4-FFF2-40B4-BE49-F238E27FC236}">
                <a16:creationId xmlns:a16="http://schemas.microsoft.com/office/drawing/2014/main" id="{084A117F-0644-473A-BDB7-2C939B21D43E}"/>
              </a:ext>
            </a:extLst>
          </p:cNvPr>
          <p:cNvSpPr/>
          <p:nvPr/>
        </p:nvSpPr>
        <p:spPr>
          <a:xfrm>
            <a:off x="260615" y="4047167"/>
            <a:ext cx="2181417" cy="903345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tx1"/>
                </a:solidFill>
              </a:rPr>
              <a:t>Germanski narodi naseljavaju zapad i sjever Europe</a:t>
            </a:r>
          </a:p>
        </p:txBody>
      </p:sp>
      <p:sp>
        <p:nvSpPr>
          <p:cNvPr id="11" name="Dijagram toka: Izmjenična obrada 10">
            <a:extLst>
              <a:ext uri="{FF2B5EF4-FFF2-40B4-BE49-F238E27FC236}">
                <a16:creationId xmlns:a16="http://schemas.microsoft.com/office/drawing/2014/main" id="{570FA124-656A-4F09-850A-1256805BA496}"/>
              </a:ext>
            </a:extLst>
          </p:cNvPr>
          <p:cNvSpPr/>
          <p:nvPr/>
        </p:nvSpPr>
        <p:spPr>
          <a:xfrm>
            <a:off x="1434222" y="5076337"/>
            <a:ext cx="2181417" cy="903345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tx1"/>
                </a:solidFill>
              </a:rPr>
              <a:t>Romanski narodi naseljavaju pretežno jug Europe</a:t>
            </a:r>
          </a:p>
        </p:txBody>
      </p:sp>
      <p:sp>
        <p:nvSpPr>
          <p:cNvPr id="12" name="Dijagram toka: Izmjenična obrada 11">
            <a:extLst>
              <a:ext uri="{FF2B5EF4-FFF2-40B4-BE49-F238E27FC236}">
                <a16:creationId xmlns:a16="http://schemas.microsoft.com/office/drawing/2014/main" id="{6D78E745-0496-446B-8CB0-A686AAD9C637}"/>
              </a:ext>
            </a:extLst>
          </p:cNvPr>
          <p:cNvSpPr/>
          <p:nvPr/>
        </p:nvSpPr>
        <p:spPr>
          <a:xfrm>
            <a:off x="210012" y="6126861"/>
            <a:ext cx="5362419" cy="669992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tx1"/>
                </a:solidFill>
              </a:rPr>
              <a:t>Ostali narodi unutar velikih skupina oblikuju </a:t>
            </a:r>
            <a:r>
              <a:rPr lang="hr-HR" dirty="0" err="1">
                <a:solidFill>
                  <a:schemeClr val="tx1"/>
                </a:solidFill>
              </a:rPr>
              <a:t>mozaični</a:t>
            </a:r>
            <a:r>
              <a:rPr lang="hr-HR" dirty="0">
                <a:solidFill>
                  <a:schemeClr val="tx1"/>
                </a:solidFill>
              </a:rPr>
              <a:t> narodnosni sastav Europe</a:t>
            </a:r>
          </a:p>
        </p:txBody>
      </p:sp>
    </p:spTree>
    <p:extLst>
      <p:ext uri="{BB962C8B-B14F-4D97-AF65-F5344CB8AC3E}">
        <p14:creationId xmlns:p14="http://schemas.microsoft.com/office/powerpoint/2010/main" val="405581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Naslov 2">
            <a:extLst>
              <a:ext uri="{FF2B5EF4-FFF2-40B4-BE49-F238E27FC236}">
                <a16:creationId xmlns:a16="http://schemas.microsoft.com/office/drawing/2014/main" id="{30215064-B933-46EE-A9AE-CC50E3AE8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200" dirty="0" err="1"/>
              <a:t>Etnički</a:t>
            </a:r>
            <a:r>
              <a:rPr lang="en-US" sz="4200" dirty="0"/>
              <a:t>, </a:t>
            </a:r>
            <a:r>
              <a:rPr lang="en-US" sz="4200" dirty="0" err="1"/>
              <a:t>jezični</a:t>
            </a:r>
            <a:r>
              <a:rPr lang="en-US" sz="4200" dirty="0"/>
              <a:t> </a:t>
            </a:r>
            <a:r>
              <a:rPr lang="en-US" sz="4200" dirty="0" err="1"/>
              <a:t>i</a:t>
            </a:r>
            <a:r>
              <a:rPr lang="en-US" sz="4200" dirty="0"/>
              <a:t> </a:t>
            </a:r>
            <a:r>
              <a:rPr lang="en-US" sz="4200" dirty="0" err="1"/>
              <a:t>vjerski</a:t>
            </a:r>
            <a:r>
              <a:rPr lang="en-US" sz="4200" dirty="0"/>
              <a:t> </a:t>
            </a:r>
            <a:r>
              <a:rPr lang="en-US" sz="4200" dirty="0" err="1"/>
              <a:t>mozaik</a:t>
            </a:r>
            <a:r>
              <a:rPr lang="en-US" sz="4200" dirty="0"/>
              <a:t> </a:t>
            </a:r>
            <a:br>
              <a:rPr lang="en-US" sz="4200" dirty="0"/>
            </a:br>
            <a:endParaRPr lang="en-US" sz="4200" dirty="0"/>
          </a:p>
        </p:txBody>
      </p:sp>
      <p:sp>
        <p:nvSpPr>
          <p:cNvPr id="15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zervirano mjesto teksta 7">
            <a:extLst>
              <a:ext uri="{FF2B5EF4-FFF2-40B4-BE49-F238E27FC236}">
                <a16:creationId xmlns:a16="http://schemas.microsoft.com/office/drawing/2014/main" id="{632A7446-2F5A-4802-80E5-D49B236201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800" dirty="0"/>
              <a:t>U </a:t>
            </a:r>
            <a:r>
              <a:rPr lang="en-US" sz="1800" dirty="0" err="1"/>
              <a:t>većini</a:t>
            </a:r>
            <a:r>
              <a:rPr lang="en-US" sz="1800" dirty="0"/>
              <a:t> </a:t>
            </a:r>
            <a:r>
              <a:rPr lang="en-US" sz="1800" dirty="0" err="1"/>
              <a:t>država</a:t>
            </a:r>
            <a:r>
              <a:rPr lang="en-US" sz="1800" dirty="0"/>
              <a:t> je </a:t>
            </a:r>
            <a:r>
              <a:rPr lang="en-US" sz="1800" dirty="0" err="1"/>
              <a:t>samo</a:t>
            </a:r>
            <a:r>
              <a:rPr lang="en-US" sz="1800" dirty="0"/>
              <a:t> </a:t>
            </a:r>
            <a:r>
              <a:rPr lang="en-US" sz="1800" dirty="0" err="1"/>
              <a:t>jedan</a:t>
            </a:r>
            <a:r>
              <a:rPr lang="en-US" sz="1800" dirty="0"/>
              <a:t> </a:t>
            </a:r>
            <a:r>
              <a:rPr lang="en-US" sz="1800" dirty="0" err="1"/>
              <a:t>jezik</a:t>
            </a:r>
            <a:r>
              <a:rPr lang="en-US" sz="1800" dirty="0"/>
              <a:t> </a:t>
            </a:r>
            <a:r>
              <a:rPr lang="en-US" sz="1800" dirty="0" err="1"/>
              <a:t>službeni</a:t>
            </a:r>
            <a:endParaRPr lang="en-US" sz="1800" dirty="0"/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800" dirty="0" err="1"/>
              <a:t>Dva</a:t>
            </a:r>
            <a:r>
              <a:rPr lang="en-US" sz="1800" dirty="0"/>
              <a:t> </a:t>
            </a:r>
            <a:r>
              <a:rPr lang="en-US" sz="1800" dirty="0" err="1"/>
              <a:t>službena</a:t>
            </a:r>
            <a:r>
              <a:rPr lang="en-US" sz="1800" dirty="0"/>
              <a:t> </a:t>
            </a:r>
            <a:r>
              <a:rPr lang="en-US" sz="1800" dirty="0" err="1"/>
              <a:t>jezika</a:t>
            </a:r>
            <a:r>
              <a:rPr lang="en-US" sz="1800" dirty="0"/>
              <a:t> </a:t>
            </a:r>
            <a:r>
              <a:rPr lang="en-US" sz="1800" dirty="0" err="1"/>
              <a:t>imaju</a:t>
            </a:r>
            <a:r>
              <a:rPr lang="en-US" sz="1800" dirty="0"/>
              <a:t> </a:t>
            </a:r>
            <a:r>
              <a:rPr lang="en-US" sz="1800" dirty="0" err="1"/>
              <a:t>Bjelorusija</a:t>
            </a:r>
            <a:r>
              <a:rPr lang="en-US" sz="1800" dirty="0"/>
              <a:t>, </a:t>
            </a:r>
            <a:r>
              <a:rPr lang="en-US" sz="1800" dirty="0" err="1"/>
              <a:t>Finska</a:t>
            </a:r>
            <a:r>
              <a:rPr lang="en-US" sz="1800" dirty="0"/>
              <a:t>, </a:t>
            </a:r>
            <a:r>
              <a:rPr lang="en-US" sz="1800" dirty="0" err="1"/>
              <a:t>Irska</a:t>
            </a:r>
            <a:r>
              <a:rPr lang="en-US" sz="1800" dirty="0"/>
              <a:t>, Kosovo, </a:t>
            </a:r>
            <a:r>
              <a:rPr lang="en-US" sz="1800" dirty="0" err="1"/>
              <a:t>Sjeverna</a:t>
            </a:r>
            <a:r>
              <a:rPr lang="en-US" sz="1800" dirty="0"/>
              <a:t> Makedonija, Malta, </a:t>
            </a:r>
            <a:r>
              <a:rPr lang="en-US" sz="1800" dirty="0" err="1"/>
              <a:t>Nizozemska</a:t>
            </a:r>
            <a:r>
              <a:rPr lang="en-US" sz="1800" dirty="0"/>
              <a:t>, </a:t>
            </a:r>
            <a:r>
              <a:rPr lang="en-US" sz="1800" dirty="0" err="1"/>
              <a:t>Norveška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dirty="0" err="1"/>
              <a:t>Vatikan</a:t>
            </a:r>
            <a:endParaRPr lang="en-US" sz="1800" dirty="0"/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800" dirty="0"/>
              <a:t>Tri </a:t>
            </a:r>
            <a:r>
              <a:rPr lang="en-US" sz="1800" dirty="0" err="1"/>
              <a:t>službena</a:t>
            </a:r>
            <a:r>
              <a:rPr lang="en-US" sz="1800" dirty="0"/>
              <a:t> </a:t>
            </a:r>
            <a:r>
              <a:rPr lang="en-US" sz="1800" dirty="0" err="1"/>
              <a:t>jezika</a:t>
            </a:r>
            <a:r>
              <a:rPr lang="en-US" sz="1800" dirty="0"/>
              <a:t> </a:t>
            </a:r>
            <a:r>
              <a:rPr lang="en-US" sz="1800" dirty="0" err="1"/>
              <a:t>imaju</a:t>
            </a:r>
            <a:r>
              <a:rPr lang="en-US" sz="1800" dirty="0"/>
              <a:t> </a:t>
            </a:r>
            <a:r>
              <a:rPr lang="en-US" sz="1800" dirty="0" err="1"/>
              <a:t>Luksemburg</a:t>
            </a:r>
            <a:r>
              <a:rPr lang="en-US" sz="1800" dirty="0"/>
              <a:t>, </a:t>
            </a:r>
            <a:r>
              <a:rPr lang="en-US" sz="1800" dirty="0" err="1"/>
              <a:t>Belgija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 Bosna </a:t>
            </a:r>
            <a:r>
              <a:rPr lang="en-US" sz="1800" dirty="0" err="1"/>
              <a:t>i</a:t>
            </a:r>
            <a:r>
              <a:rPr lang="en-US" sz="1800" dirty="0"/>
              <a:t> Hercegovina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800" dirty="0" err="1"/>
              <a:t>Četiri</a:t>
            </a:r>
            <a:r>
              <a:rPr lang="en-US" sz="1800" dirty="0"/>
              <a:t> </a:t>
            </a:r>
            <a:r>
              <a:rPr lang="en-US" sz="1800" dirty="0" err="1"/>
              <a:t>službena</a:t>
            </a:r>
            <a:r>
              <a:rPr lang="en-US" sz="1800" dirty="0"/>
              <a:t> </a:t>
            </a:r>
            <a:r>
              <a:rPr lang="en-US" sz="1800" dirty="0" err="1"/>
              <a:t>jezika</a:t>
            </a:r>
            <a:r>
              <a:rPr lang="en-US" sz="1800" dirty="0"/>
              <a:t> </a:t>
            </a:r>
            <a:r>
              <a:rPr lang="en-US" sz="1800" dirty="0" err="1"/>
              <a:t>ima</a:t>
            </a:r>
            <a:r>
              <a:rPr lang="en-US" sz="1800" dirty="0"/>
              <a:t> </a:t>
            </a:r>
            <a:r>
              <a:rPr lang="en-US" sz="1800" dirty="0" err="1"/>
              <a:t>Švicarska</a:t>
            </a:r>
            <a:endParaRPr lang="en-US" sz="1800" dirty="0"/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800" dirty="0"/>
              <a:t>Za </a:t>
            </a:r>
            <a:r>
              <a:rPr lang="en-US" sz="1800" dirty="0" err="1"/>
              <a:t>domaću</a:t>
            </a:r>
            <a:r>
              <a:rPr lang="en-US" sz="1800" dirty="0"/>
              <a:t> </a:t>
            </a:r>
            <a:r>
              <a:rPr lang="en-US" sz="1800" dirty="0" err="1"/>
              <a:t>zadaću</a:t>
            </a:r>
            <a:r>
              <a:rPr lang="en-US" sz="1800" dirty="0"/>
              <a:t> </a:t>
            </a:r>
            <a:r>
              <a:rPr lang="en-US" sz="1800" dirty="0" err="1"/>
              <a:t>istraži</a:t>
            </a:r>
            <a:r>
              <a:rPr lang="en-US" sz="1800" dirty="0"/>
              <a:t> koji </a:t>
            </a:r>
            <a:r>
              <a:rPr lang="en-US" sz="1800" dirty="0" err="1"/>
              <a:t>su</a:t>
            </a:r>
            <a:r>
              <a:rPr lang="en-US" sz="1800" dirty="0"/>
              <a:t> </a:t>
            </a:r>
            <a:r>
              <a:rPr lang="en-US" sz="1800" dirty="0" err="1"/>
              <a:t>službeni</a:t>
            </a:r>
            <a:r>
              <a:rPr lang="en-US" sz="1800" dirty="0"/>
              <a:t> </a:t>
            </a:r>
            <a:r>
              <a:rPr lang="en-US" sz="1800" dirty="0" err="1"/>
              <a:t>jezici</a:t>
            </a:r>
            <a:r>
              <a:rPr lang="en-US" sz="1800" dirty="0"/>
              <a:t> u </a:t>
            </a:r>
            <a:r>
              <a:rPr lang="en-US" sz="1800" dirty="0" err="1"/>
              <a:t>navedenim</a:t>
            </a:r>
            <a:r>
              <a:rPr lang="en-US" sz="1800" dirty="0"/>
              <a:t> </a:t>
            </a:r>
            <a:r>
              <a:rPr lang="en-US" sz="1800" dirty="0" err="1"/>
              <a:t>državama</a:t>
            </a:r>
            <a:r>
              <a:rPr lang="en-US" sz="1800" dirty="0"/>
              <a:t>!</a:t>
            </a:r>
          </a:p>
        </p:txBody>
      </p:sp>
      <p:pic>
        <p:nvPicPr>
          <p:cNvPr id="2" name="Slika 1" descr="Slika na kojoj se prikazuje raznobojno, boje, uređeno, nekoliko&#10;&#10;Opis je automatski generiran">
            <a:extLst>
              <a:ext uri="{FF2B5EF4-FFF2-40B4-BE49-F238E27FC236}">
                <a16:creationId xmlns:a16="http://schemas.microsoft.com/office/drawing/2014/main" id="{482757F9-F18D-47BB-9C6D-2771CA0711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3000"/>
          </a:blip>
          <a:srcRect t="302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3" name="Dijagram toka: Izmjenična obrada 2">
            <a:extLst>
              <a:ext uri="{FF2B5EF4-FFF2-40B4-BE49-F238E27FC236}">
                <a16:creationId xmlns:a16="http://schemas.microsoft.com/office/drawing/2014/main" id="{D773CE1C-5A4A-4C55-AECB-D5B4C7A2B2B6}"/>
              </a:ext>
            </a:extLst>
          </p:cNvPr>
          <p:cNvSpPr/>
          <p:nvPr/>
        </p:nvSpPr>
        <p:spPr>
          <a:xfrm>
            <a:off x="640080" y="5602014"/>
            <a:ext cx="4457437" cy="591553"/>
          </a:xfrm>
          <a:prstGeom prst="flowChartAlternateProcess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23860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zervirano mjesto sadržaja 6" descr="Slika na kojoj se prikazuje karta&#10;&#10;Opis je automatski generiran">
            <a:extLst>
              <a:ext uri="{FF2B5EF4-FFF2-40B4-BE49-F238E27FC236}">
                <a16:creationId xmlns:a16="http://schemas.microsoft.com/office/drawing/2014/main" id="{B059A3AC-8AF2-4AA0-BC84-8A3EC06855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16724" y="1261242"/>
            <a:ext cx="5481441" cy="54435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Naslov 2">
            <a:extLst>
              <a:ext uri="{FF2B5EF4-FFF2-40B4-BE49-F238E27FC236}">
                <a16:creationId xmlns:a16="http://schemas.microsoft.com/office/drawing/2014/main" id="{3A50FE10-F101-45AA-A22A-68A6D0A37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825582" y="1276289"/>
            <a:ext cx="8020433" cy="616334"/>
          </a:xfrm>
        </p:spPr>
        <p:txBody>
          <a:bodyPr>
            <a:normAutofit fontScale="90000"/>
          </a:bodyPr>
          <a:lstStyle/>
          <a:p>
            <a:pPr algn="ctr"/>
            <a:r>
              <a:rPr lang="hr-HR" sz="4900" dirty="0">
                <a:latin typeface="+mn-lt"/>
              </a:rPr>
              <a:t>Etnički, jezični i vjerski</a:t>
            </a:r>
            <a:br>
              <a:rPr lang="hr-HR" sz="4900" dirty="0">
                <a:latin typeface="+mn-lt"/>
              </a:rPr>
            </a:br>
            <a:r>
              <a:rPr lang="hr-HR" sz="4900" dirty="0">
                <a:latin typeface="+mn-lt"/>
              </a:rPr>
              <a:t> mozaik </a:t>
            </a:r>
            <a:br>
              <a:rPr lang="hr-HR" dirty="0"/>
            </a:br>
            <a:endParaRPr lang="hr-HR" dirty="0"/>
          </a:p>
        </p:txBody>
      </p:sp>
      <p:sp>
        <p:nvSpPr>
          <p:cNvPr id="2" name="Dijagram toka: Izmjenična obrada 1">
            <a:extLst>
              <a:ext uri="{FF2B5EF4-FFF2-40B4-BE49-F238E27FC236}">
                <a16:creationId xmlns:a16="http://schemas.microsoft.com/office/drawing/2014/main" id="{0360996E-1B15-4C12-8892-EC039826B09F}"/>
              </a:ext>
            </a:extLst>
          </p:cNvPr>
          <p:cNvSpPr/>
          <p:nvPr/>
        </p:nvSpPr>
        <p:spPr>
          <a:xfrm>
            <a:off x="159501" y="3105806"/>
            <a:ext cx="2969694" cy="1937409"/>
          </a:xfrm>
          <a:prstGeom prst="flowChartAlternateProcess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tx1"/>
                </a:solidFill>
              </a:rPr>
              <a:t>Prema procjeni iz 2020. godine u  vjerskoj strukturi stanovništva Europe prevladavaju kršćani sa 72%</a:t>
            </a:r>
          </a:p>
        </p:txBody>
      </p:sp>
      <p:sp>
        <p:nvSpPr>
          <p:cNvPr id="3" name="Dijagram toka: Izmjenična obrada 2">
            <a:extLst>
              <a:ext uri="{FF2B5EF4-FFF2-40B4-BE49-F238E27FC236}">
                <a16:creationId xmlns:a16="http://schemas.microsoft.com/office/drawing/2014/main" id="{370C0037-77B9-45CF-A7A0-23ED05BFA812}"/>
              </a:ext>
            </a:extLst>
          </p:cNvPr>
          <p:cNvSpPr/>
          <p:nvPr/>
        </p:nvSpPr>
        <p:spPr>
          <a:xfrm>
            <a:off x="3720662" y="2617560"/>
            <a:ext cx="2743200" cy="616334"/>
          </a:xfrm>
          <a:prstGeom prst="flowChartAlternateProcess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tx1"/>
                </a:solidFill>
              </a:rPr>
              <a:t>Promotri kartu.</a:t>
            </a:r>
          </a:p>
        </p:txBody>
      </p:sp>
      <p:sp>
        <p:nvSpPr>
          <p:cNvPr id="8" name="Dijagram toka: Izmjenična obrada 7">
            <a:extLst>
              <a:ext uri="{FF2B5EF4-FFF2-40B4-BE49-F238E27FC236}">
                <a16:creationId xmlns:a16="http://schemas.microsoft.com/office/drawing/2014/main" id="{AECF042A-132D-4F70-A8A2-92AE714A6621}"/>
              </a:ext>
            </a:extLst>
          </p:cNvPr>
          <p:cNvSpPr/>
          <p:nvPr/>
        </p:nvSpPr>
        <p:spPr>
          <a:xfrm>
            <a:off x="3720662" y="3531476"/>
            <a:ext cx="2743200" cy="1128112"/>
          </a:xfrm>
          <a:prstGeom prst="flowChartAlternateProcess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tx1"/>
                </a:solidFill>
              </a:rPr>
              <a:t>U kojim su regijama Europe rimokatolici u većini, a u kojima protestanti i pravoslavci?</a:t>
            </a:r>
          </a:p>
        </p:txBody>
      </p:sp>
      <p:sp>
        <p:nvSpPr>
          <p:cNvPr id="9" name="Dijagram toka: Izmjenična obrada 8">
            <a:extLst>
              <a:ext uri="{FF2B5EF4-FFF2-40B4-BE49-F238E27FC236}">
                <a16:creationId xmlns:a16="http://schemas.microsoft.com/office/drawing/2014/main" id="{8BF3B6E4-A8D7-4539-BEA6-A79DF352A52F}"/>
              </a:ext>
            </a:extLst>
          </p:cNvPr>
          <p:cNvSpPr/>
          <p:nvPr/>
        </p:nvSpPr>
        <p:spPr>
          <a:xfrm>
            <a:off x="3720662" y="4957170"/>
            <a:ext cx="2743200" cy="863599"/>
          </a:xfrm>
          <a:prstGeom prst="flowChartAlternateProcess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tx1"/>
                </a:solidFill>
              </a:rPr>
              <a:t>U kojim se državama javljaju pripadnici islama?</a:t>
            </a:r>
          </a:p>
        </p:txBody>
      </p:sp>
    </p:spTree>
    <p:extLst>
      <p:ext uri="{BB962C8B-B14F-4D97-AF65-F5344CB8AC3E}">
        <p14:creationId xmlns:p14="http://schemas.microsoft.com/office/powerpoint/2010/main" val="2885117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DA7CB-9939-0242-AD2D-4B922B7D6E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297167" y="3234202"/>
            <a:ext cx="9144000" cy="1655763"/>
          </a:xfrm>
        </p:spPr>
        <p:txBody>
          <a:bodyPr/>
          <a:lstStyle/>
          <a:p>
            <a:r>
              <a:rPr lang="hr-HR" dirty="0"/>
              <a:t>PONAVLJANJE</a:t>
            </a:r>
            <a:endParaRPr lang="x-none" dirty="0"/>
          </a:p>
        </p:txBody>
      </p:sp>
      <p:sp>
        <p:nvSpPr>
          <p:cNvPr id="3" name="Dijagram toka: Izmjenična obrada 2">
            <a:extLst>
              <a:ext uri="{FF2B5EF4-FFF2-40B4-BE49-F238E27FC236}">
                <a16:creationId xmlns:a16="http://schemas.microsoft.com/office/drawing/2014/main" id="{924FEF52-64CD-4CD9-A647-683817E892DD}"/>
              </a:ext>
            </a:extLst>
          </p:cNvPr>
          <p:cNvSpPr/>
          <p:nvPr/>
        </p:nvSpPr>
        <p:spPr>
          <a:xfrm>
            <a:off x="7115503" y="3704733"/>
            <a:ext cx="4159141" cy="1550440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dirty="0">
                <a:solidFill>
                  <a:schemeClr val="tx1"/>
                </a:solidFill>
              </a:rPr>
              <a:t>Objasni opće kretanje stanovništva Europe od 17. stoljeća do danas </a:t>
            </a:r>
          </a:p>
        </p:txBody>
      </p:sp>
      <p:sp>
        <p:nvSpPr>
          <p:cNvPr id="4" name="Dijagram toka: Izmjenična obrada 3">
            <a:extLst>
              <a:ext uri="{FF2B5EF4-FFF2-40B4-BE49-F238E27FC236}">
                <a16:creationId xmlns:a16="http://schemas.microsoft.com/office/drawing/2014/main" id="{4CF31D31-FBCD-4E89-A351-1F10EF8929D0}"/>
              </a:ext>
            </a:extLst>
          </p:cNvPr>
          <p:cNvSpPr/>
          <p:nvPr/>
        </p:nvSpPr>
        <p:spPr>
          <a:xfrm>
            <a:off x="7115504" y="1442079"/>
            <a:ext cx="4159140" cy="1986921"/>
          </a:xfrm>
          <a:prstGeom prst="flowChartAlternateProcess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dirty="0">
                <a:solidFill>
                  <a:schemeClr val="tx1"/>
                </a:solidFill>
              </a:rPr>
              <a:t>Navedi najvažnije čimbenike koji su utjecali na promjenu broja stanovnika Europe od 17. stoljeća do danas. </a:t>
            </a:r>
          </a:p>
        </p:txBody>
      </p:sp>
      <p:pic>
        <p:nvPicPr>
          <p:cNvPr id="7" name="Slika 6" descr="Slika na kojoj se prikazuje tekst&#10;&#10;Opis je automatski generiran">
            <a:extLst>
              <a:ext uri="{FF2B5EF4-FFF2-40B4-BE49-F238E27FC236}">
                <a16:creationId xmlns:a16="http://schemas.microsoft.com/office/drawing/2014/main" id="{5021CFFC-FB10-4F2C-81A5-D768599AB46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4000"/>
          </a:blip>
          <a:stretch>
            <a:fillRect/>
          </a:stretch>
        </p:blipFill>
        <p:spPr>
          <a:xfrm>
            <a:off x="4456056" y="1442079"/>
            <a:ext cx="2525111" cy="5050221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83000"/>
              </a:srgbClr>
            </a:outerShdw>
          </a:effectLst>
        </p:spPr>
      </p:pic>
      <p:sp>
        <p:nvSpPr>
          <p:cNvPr id="8" name="Dijagram toka: Izmjenična obrada 7">
            <a:extLst>
              <a:ext uri="{FF2B5EF4-FFF2-40B4-BE49-F238E27FC236}">
                <a16:creationId xmlns:a16="http://schemas.microsoft.com/office/drawing/2014/main" id="{07CE85AB-7332-4DAE-B245-C1F7C67DE4EF}"/>
              </a:ext>
            </a:extLst>
          </p:cNvPr>
          <p:cNvSpPr/>
          <p:nvPr/>
        </p:nvSpPr>
        <p:spPr>
          <a:xfrm>
            <a:off x="7115504" y="5665076"/>
            <a:ext cx="4159140" cy="827224"/>
          </a:xfrm>
          <a:prstGeom prst="flowChartAlternateProcess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dirty="0">
                <a:solidFill>
                  <a:schemeClr val="tx1"/>
                </a:solidFill>
              </a:rPr>
              <a:t>Kojoj skupini jezika pripada hrvatski jezik?</a:t>
            </a:r>
          </a:p>
        </p:txBody>
      </p:sp>
    </p:spTree>
    <p:extLst>
      <p:ext uri="{BB962C8B-B14F-4D97-AF65-F5344CB8AC3E}">
        <p14:creationId xmlns:p14="http://schemas.microsoft.com/office/powerpoint/2010/main" val="4182641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DA7CB-9939-0242-AD2D-4B922B7D6E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18593" y="830458"/>
            <a:ext cx="9144000" cy="1655763"/>
          </a:xfrm>
        </p:spPr>
        <p:txBody>
          <a:bodyPr>
            <a:normAutofit/>
          </a:bodyPr>
          <a:lstStyle/>
          <a:p>
            <a:r>
              <a:rPr kumimoji="0" lang="hr-HR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Nakon današnjeg sata moći ćete…</a:t>
            </a:r>
            <a:endParaRPr lang="x-none" sz="4800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1C42D4AA-635D-4085-9E75-B79353C569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5834" y="2806262"/>
            <a:ext cx="9312166" cy="2730822"/>
          </a:xfrm>
        </p:spPr>
        <p:txBody>
          <a:bodyPr>
            <a:normAutofit/>
          </a:bodyPr>
          <a:lstStyle/>
          <a:p>
            <a:pPr marL="342900" indent="-342900">
              <a:buFontTx/>
              <a:buChar char="-"/>
            </a:pPr>
            <a:r>
              <a:rPr lang="hr-HR" sz="2800" dirty="0"/>
              <a:t>objasniti promjenu broja stanovnika Europe od 17. stoljeća do današnjice s pomoću linijskog dijagrama</a:t>
            </a:r>
          </a:p>
          <a:p>
            <a:pPr marL="342900" indent="-342900">
              <a:buFontTx/>
              <a:buChar char="-"/>
            </a:pPr>
            <a:r>
              <a:rPr lang="hr-HR" sz="2800" dirty="0"/>
              <a:t>analizom odgovarajućih dijagrama obrazložiti strukture europskog stanovništva</a:t>
            </a:r>
          </a:p>
          <a:p>
            <a:pPr marL="342900" indent="-342900">
              <a:buFontTx/>
              <a:buChar char="-"/>
            </a:pPr>
            <a:r>
              <a:rPr lang="hr-HR" sz="2800" dirty="0"/>
              <a:t>objasniti opće kretanje stanovništva Europe prema njegovim sastavnicama</a:t>
            </a:r>
          </a:p>
        </p:txBody>
      </p:sp>
    </p:spTree>
    <p:extLst>
      <p:ext uri="{BB962C8B-B14F-4D97-AF65-F5344CB8AC3E}">
        <p14:creationId xmlns:p14="http://schemas.microsoft.com/office/powerpoint/2010/main" val="5046298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DA7CB-9939-0242-AD2D-4B922B7D6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859" y="1531563"/>
            <a:ext cx="10515600" cy="964421"/>
          </a:xfrm>
        </p:spPr>
        <p:txBody>
          <a:bodyPr/>
          <a:lstStyle/>
          <a:p>
            <a:r>
              <a:rPr lang="hr-HR" dirty="0"/>
              <a:t>Prisjetimo se…</a:t>
            </a:r>
            <a:endParaRPr lang="x-none" dirty="0"/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9A358587-E138-49B3-8BF5-DB0BFAB590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4264" y="3051679"/>
            <a:ext cx="10515600" cy="3806321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hr-HR" dirty="0">
                <a:solidFill>
                  <a:schemeClr val="tx1"/>
                </a:solidFill>
              </a:rPr>
              <a:t>Popis stanovništva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hr-HR" dirty="0">
                <a:solidFill>
                  <a:schemeClr val="tx1"/>
                </a:solidFill>
              </a:rPr>
              <a:t>Opće kretanje broja stanovnika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hr-HR" dirty="0">
                <a:solidFill>
                  <a:schemeClr val="tx1"/>
                </a:solidFill>
              </a:rPr>
              <a:t>Prirodno kretanje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hr-HR" dirty="0">
                <a:solidFill>
                  <a:schemeClr val="tx1"/>
                </a:solidFill>
              </a:rPr>
              <a:t>Prostorno kretanje</a:t>
            </a:r>
          </a:p>
          <a:p>
            <a:pPr marL="342900" indent="-342900">
              <a:buFontTx/>
              <a:buChar char="-"/>
            </a:pPr>
            <a:endParaRPr lang="hr-HR" dirty="0"/>
          </a:p>
        </p:txBody>
      </p:sp>
      <p:pic>
        <p:nvPicPr>
          <p:cNvPr id="4" name="Rezervirano mjesto sadržaja 5">
            <a:extLst>
              <a:ext uri="{FF2B5EF4-FFF2-40B4-BE49-F238E27FC236}">
                <a16:creationId xmlns:a16="http://schemas.microsoft.com/office/drawing/2014/main" id="{60D61BB0-A8F3-4D6D-9FC5-39DFF411AB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5807" y="1846873"/>
            <a:ext cx="5160758" cy="4182281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5F01B0F1-B65B-408D-85C1-172868CC191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808" t="9991" r="24530" b="15083"/>
          <a:stretch/>
        </p:blipFill>
        <p:spPr>
          <a:xfrm>
            <a:off x="4656083" y="2495984"/>
            <a:ext cx="2333296" cy="3140765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308050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DA7CB-9939-0242-AD2D-4B922B7D6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212187"/>
            <a:ext cx="10515600" cy="770868"/>
          </a:xfrm>
        </p:spPr>
        <p:txBody>
          <a:bodyPr>
            <a:normAutofit/>
          </a:bodyPr>
          <a:lstStyle/>
          <a:p>
            <a:r>
              <a:rPr lang="hr-HR" dirty="0">
                <a:latin typeface="+mn-lt"/>
              </a:rPr>
              <a:t>Prirodno kretanje</a:t>
            </a:r>
            <a:endParaRPr lang="x-none" dirty="0">
              <a:latin typeface="+mn-lt"/>
            </a:endParaRPr>
          </a:p>
        </p:txBody>
      </p:sp>
      <p:pic>
        <p:nvPicPr>
          <p:cNvPr id="14" name="Rezervirano mjesto sadržaja 13">
            <a:extLst>
              <a:ext uri="{FF2B5EF4-FFF2-40B4-BE49-F238E27FC236}">
                <a16:creationId xmlns:a16="http://schemas.microsoft.com/office/drawing/2014/main" id="{F02BDCFF-056F-43B4-9B9E-EFEB6B82EFF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705600" y="2138514"/>
            <a:ext cx="5181600" cy="4251174"/>
          </a:xfrm>
        </p:spPr>
      </p:pic>
      <p:sp>
        <p:nvSpPr>
          <p:cNvPr id="3" name="Oblak 2">
            <a:extLst>
              <a:ext uri="{FF2B5EF4-FFF2-40B4-BE49-F238E27FC236}">
                <a16:creationId xmlns:a16="http://schemas.microsoft.com/office/drawing/2014/main" id="{2B9E2015-140C-44B3-95E4-F28D19A39658}"/>
              </a:ext>
            </a:extLst>
          </p:cNvPr>
          <p:cNvSpPr/>
          <p:nvPr/>
        </p:nvSpPr>
        <p:spPr>
          <a:xfrm>
            <a:off x="8546224" y="1227836"/>
            <a:ext cx="3417175" cy="1491545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Promotri dijagram, što uočavaš?</a:t>
            </a:r>
          </a:p>
        </p:txBody>
      </p:sp>
      <p:sp>
        <p:nvSpPr>
          <p:cNvPr id="4" name="Dijagram toka: Izmjenična obrada 3">
            <a:extLst>
              <a:ext uri="{FF2B5EF4-FFF2-40B4-BE49-F238E27FC236}">
                <a16:creationId xmlns:a16="http://schemas.microsoft.com/office/drawing/2014/main" id="{06DC6001-E173-485C-BBF7-C07A1C71DE1E}"/>
              </a:ext>
            </a:extLst>
          </p:cNvPr>
          <p:cNvSpPr/>
          <p:nvPr/>
        </p:nvSpPr>
        <p:spPr>
          <a:xfrm>
            <a:off x="998483" y="2138514"/>
            <a:ext cx="4564118" cy="983058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dirty="0">
                <a:solidFill>
                  <a:schemeClr val="tx1"/>
                </a:solidFill>
              </a:rPr>
              <a:t>Početkom 19. stoljeća naglo povećanje broja stanovnika</a:t>
            </a: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865759DF-3D7B-40CA-9700-98683FDD8181}"/>
              </a:ext>
            </a:extLst>
          </p:cNvPr>
          <p:cNvSpPr txBox="1"/>
          <p:nvPr/>
        </p:nvSpPr>
        <p:spPr>
          <a:xfrm rot="19646036">
            <a:off x="4450332" y="2429205"/>
            <a:ext cx="22229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400" b="1" dirty="0">
                <a:solidFill>
                  <a:schemeClr val="accent2">
                    <a:lumMod val="75000"/>
                  </a:schemeClr>
                </a:solidFill>
              </a:rPr>
              <a:t>Zašto?</a:t>
            </a:r>
          </a:p>
        </p:txBody>
      </p:sp>
      <p:sp>
        <p:nvSpPr>
          <p:cNvPr id="6" name="Dijagram toka: Izmjenična obrada 5">
            <a:extLst>
              <a:ext uri="{FF2B5EF4-FFF2-40B4-BE49-F238E27FC236}">
                <a16:creationId xmlns:a16="http://schemas.microsoft.com/office/drawing/2014/main" id="{6983B2CC-8CC6-4C2A-A4DA-2F1D25362115}"/>
              </a:ext>
            </a:extLst>
          </p:cNvPr>
          <p:cNvSpPr/>
          <p:nvPr/>
        </p:nvSpPr>
        <p:spPr>
          <a:xfrm>
            <a:off x="210207" y="3680527"/>
            <a:ext cx="4487918" cy="851236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dirty="0">
                <a:solidFill>
                  <a:schemeClr val="tx1"/>
                </a:solidFill>
              </a:rPr>
              <a:t>Smanjenje smrtnosti – bolji uvjeti života, razvoj medicine….</a:t>
            </a:r>
          </a:p>
        </p:txBody>
      </p:sp>
      <p:sp>
        <p:nvSpPr>
          <p:cNvPr id="7" name="Dijagram toka: Izmjenična obrada 6">
            <a:extLst>
              <a:ext uri="{FF2B5EF4-FFF2-40B4-BE49-F238E27FC236}">
                <a16:creationId xmlns:a16="http://schemas.microsoft.com/office/drawing/2014/main" id="{17C25382-3715-40AE-8201-B13B0F50253D}"/>
              </a:ext>
            </a:extLst>
          </p:cNvPr>
          <p:cNvSpPr/>
          <p:nvPr/>
        </p:nvSpPr>
        <p:spPr>
          <a:xfrm>
            <a:off x="2073962" y="4672149"/>
            <a:ext cx="4487918" cy="1145026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dirty="0">
                <a:solidFill>
                  <a:schemeClr val="tx1"/>
                </a:solidFill>
              </a:rPr>
              <a:t>U drugoj polovici 20. stoljeća smanjuje se rodnost i povećava udio starog stanovništva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4257A27B-892C-4963-967D-0ED0F93F56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29" y="5866217"/>
            <a:ext cx="2804403" cy="993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38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>
            <a:extLst>
              <a:ext uri="{FF2B5EF4-FFF2-40B4-BE49-F238E27FC236}">
                <a16:creationId xmlns:a16="http://schemas.microsoft.com/office/drawing/2014/main" id="{5D969C6D-D775-4D6B-9260-AA784F8FF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922585"/>
            <a:ext cx="3932237" cy="537811"/>
          </a:xfrm>
        </p:spPr>
        <p:txBody>
          <a:bodyPr>
            <a:normAutofit fontScale="90000"/>
          </a:bodyPr>
          <a:lstStyle/>
          <a:p>
            <a:br>
              <a:rPr lang="hr-HR" dirty="0"/>
            </a:br>
            <a:br>
              <a:rPr lang="hr-HR" dirty="0"/>
            </a:br>
            <a:endParaRPr lang="hr-HR" dirty="0"/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0FA42C56-15D8-45F9-8B6C-CC445018E0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13057" y="4278198"/>
            <a:ext cx="3932237" cy="3635604"/>
          </a:xfrm>
        </p:spPr>
        <p:txBody>
          <a:bodyPr/>
          <a:lstStyle/>
          <a:p>
            <a:endParaRPr lang="hr-HR" dirty="0"/>
          </a:p>
        </p:txBody>
      </p:sp>
      <p:pic>
        <p:nvPicPr>
          <p:cNvPr id="8" name="Rezervirano mjesto sadržaja 7">
            <a:extLst>
              <a:ext uri="{FF2B5EF4-FFF2-40B4-BE49-F238E27FC236}">
                <a16:creationId xmlns:a16="http://schemas.microsoft.com/office/drawing/2014/main" id="{8F9E7992-9931-4009-A1EC-6E5403458F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45157" y="1922463"/>
            <a:ext cx="5612859" cy="41735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Strelica: desno 3">
            <a:extLst>
              <a:ext uri="{FF2B5EF4-FFF2-40B4-BE49-F238E27FC236}">
                <a16:creationId xmlns:a16="http://schemas.microsoft.com/office/drawing/2014/main" id="{CF1314D4-361D-49F7-8297-980099778D14}"/>
              </a:ext>
            </a:extLst>
          </p:cNvPr>
          <p:cNvSpPr/>
          <p:nvPr/>
        </p:nvSpPr>
        <p:spPr>
          <a:xfrm>
            <a:off x="3810328" y="3090529"/>
            <a:ext cx="2469931" cy="2375338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dirty="0">
                <a:solidFill>
                  <a:prstClr val="black"/>
                </a:solidFill>
                <a:latin typeface="Calibri"/>
              </a:rPr>
              <a:t>Promotri tematsku kartu!</a:t>
            </a:r>
            <a:endParaRPr lang="hr-HR" sz="2400" dirty="0"/>
          </a:p>
        </p:txBody>
      </p:sp>
      <p:sp>
        <p:nvSpPr>
          <p:cNvPr id="6" name="Dijagram toka: Izmjenična obrada 5">
            <a:extLst>
              <a:ext uri="{FF2B5EF4-FFF2-40B4-BE49-F238E27FC236}">
                <a16:creationId xmlns:a16="http://schemas.microsoft.com/office/drawing/2014/main" id="{014D912E-EAFB-4AE4-98E0-B85ADF7709CC}"/>
              </a:ext>
            </a:extLst>
          </p:cNvPr>
          <p:cNvSpPr/>
          <p:nvPr/>
        </p:nvSpPr>
        <p:spPr>
          <a:xfrm>
            <a:off x="236476" y="2554989"/>
            <a:ext cx="3442145" cy="3456928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hr-HR" sz="2400" dirty="0">
                <a:solidFill>
                  <a:prstClr val="black"/>
                </a:solidFill>
                <a:latin typeface="Calibri"/>
              </a:rPr>
              <a:t>Koje regije Europe imaju većinom negativnu prirodnu promjenu, a koje pozitivnu?</a:t>
            </a:r>
            <a:endParaRPr kumimoji="0" lang="hr-H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3366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>
            <a:extLst>
              <a:ext uri="{FF2B5EF4-FFF2-40B4-BE49-F238E27FC236}">
                <a16:creationId xmlns:a16="http://schemas.microsoft.com/office/drawing/2014/main" id="{F3580BCC-29C1-4A23-A8D8-F48884887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7511" y="1437410"/>
            <a:ext cx="4899531" cy="1177047"/>
          </a:xfrm>
        </p:spPr>
        <p:txBody>
          <a:bodyPr>
            <a:noAutofit/>
          </a:bodyPr>
          <a:lstStyle/>
          <a:p>
            <a:r>
              <a:rPr lang="hr-HR" sz="4400" dirty="0">
                <a:latin typeface="+mn-lt"/>
              </a:rPr>
              <a:t>Populacijska politika</a:t>
            </a:r>
          </a:p>
        </p:txBody>
      </p:sp>
      <p:pic>
        <p:nvPicPr>
          <p:cNvPr id="9" name="Rezervirano mjesto sadržaja 8" descr="Slika na kojoj se prikazuje na zatvorenom, postaviti&#10;&#10;Opis je automatski generiran">
            <a:extLst>
              <a:ext uri="{FF2B5EF4-FFF2-40B4-BE49-F238E27FC236}">
                <a16:creationId xmlns:a16="http://schemas.microsoft.com/office/drawing/2014/main" id="{655F3FE4-24BB-4317-905C-32A0459322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39441" b="1542"/>
          <a:stretch/>
        </p:blipFill>
        <p:spPr>
          <a:xfrm>
            <a:off x="785889" y="4498768"/>
            <a:ext cx="9906860" cy="2420929"/>
          </a:xfrm>
        </p:spPr>
      </p:pic>
      <p:sp>
        <p:nvSpPr>
          <p:cNvPr id="12" name="Strelica: peterokut 11">
            <a:extLst>
              <a:ext uri="{FF2B5EF4-FFF2-40B4-BE49-F238E27FC236}">
                <a16:creationId xmlns:a16="http://schemas.microsoft.com/office/drawing/2014/main" id="{79673A6C-F516-43AD-9A5E-DD4AD8E8811E}"/>
              </a:ext>
            </a:extLst>
          </p:cNvPr>
          <p:cNvSpPr/>
          <p:nvPr/>
        </p:nvSpPr>
        <p:spPr>
          <a:xfrm>
            <a:off x="366403" y="2815156"/>
            <a:ext cx="3006348" cy="1282046"/>
          </a:xfrm>
          <a:prstGeom prst="homePlat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3000"/>
              </a:spcBef>
            </a:pPr>
            <a:endParaRPr lang="hr-HR" sz="2400" dirty="0"/>
          </a:p>
          <a:p>
            <a:pPr algn="ctr"/>
            <a:r>
              <a:rPr lang="hr-HR" sz="2400" dirty="0">
                <a:solidFill>
                  <a:schemeClr val="tx1"/>
                </a:solidFill>
              </a:rPr>
              <a:t>Skup mjera kojima država utječe na demografsku sliku</a:t>
            </a:r>
          </a:p>
          <a:p>
            <a:pPr algn="ctr"/>
            <a:endParaRPr lang="hr-HR" dirty="0"/>
          </a:p>
        </p:txBody>
      </p:sp>
      <p:sp>
        <p:nvSpPr>
          <p:cNvPr id="19" name="TekstniOkvir 18">
            <a:extLst>
              <a:ext uri="{FF2B5EF4-FFF2-40B4-BE49-F238E27FC236}">
                <a16:creationId xmlns:a16="http://schemas.microsoft.com/office/drawing/2014/main" id="{CA659C5D-A77C-4449-A1FC-8C9CCFEBA966}"/>
              </a:ext>
            </a:extLst>
          </p:cNvPr>
          <p:cNvSpPr txBox="1"/>
          <p:nvPr/>
        </p:nvSpPr>
        <p:spPr>
          <a:xfrm>
            <a:off x="3447069" y="2887446"/>
            <a:ext cx="3085706" cy="120032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r-HR" sz="2400" dirty="0"/>
              <a:t>Razmisli na koji način država može potaknuti povećanje rodnosti? </a:t>
            </a:r>
          </a:p>
        </p:txBody>
      </p:sp>
      <p:sp>
        <p:nvSpPr>
          <p:cNvPr id="20" name="Strelica: peterokut 19">
            <a:extLst>
              <a:ext uri="{FF2B5EF4-FFF2-40B4-BE49-F238E27FC236}">
                <a16:creationId xmlns:a16="http://schemas.microsoft.com/office/drawing/2014/main" id="{D8BD9C46-1829-4C59-A6B2-22B4283B73D8}"/>
              </a:ext>
            </a:extLst>
          </p:cNvPr>
          <p:cNvSpPr/>
          <p:nvPr/>
        </p:nvSpPr>
        <p:spPr>
          <a:xfrm rot="5400000">
            <a:off x="8812335" y="1098091"/>
            <a:ext cx="1404922" cy="3932236"/>
          </a:xfrm>
          <a:prstGeom prst="homePlat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hr-HR" sz="2400" dirty="0">
                <a:solidFill>
                  <a:schemeClr val="tx1"/>
                </a:solidFill>
              </a:rPr>
              <a:t>Europa kao najrazvijeniji kontinent prima veliki broj mladih useljenika</a:t>
            </a:r>
          </a:p>
        </p:txBody>
      </p:sp>
      <p:sp>
        <p:nvSpPr>
          <p:cNvPr id="21" name="TekstniOkvir 20">
            <a:extLst>
              <a:ext uri="{FF2B5EF4-FFF2-40B4-BE49-F238E27FC236}">
                <a16:creationId xmlns:a16="http://schemas.microsoft.com/office/drawing/2014/main" id="{63D13DDA-1A92-4E82-B9CF-E01B10BA69A2}"/>
              </a:ext>
            </a:extLst>
          </p:cNvPr>
          <p:cNvSpPr txBox="1"/>
          <p:nvPr/>
        </p:nvSpPr>
        <p:spPr>
          <a:xfrm>
            <a:off x="7874998" y="3807734"/>
            <a:ext cx="3279596" cy="8309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r-HR" sz="2400" dirty="0"/>
              <a:t>U koje se zemlje Europe  ljudi najviše doseljavaju?</a:t>
            </a:r>
          </a:p>
        </p:txBody>
      </p:sp>
    </p:spTree>
    <p:extLst>
      <p:ext uri="{BB962C8B-B14F-4D97-AF65-F5344CB8AC3E}">
        <p14:creationId xmlns:p14="http://schemas.microsoft.com/office/powerpoint/2010/main" val="1179266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9" grpId="0" animBg="1"/>
      <p:bldP spid="20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>
            <a:extLst>
              <a:ext uri="{FF2B5EF4-FFF2-40B4-BE49-F238E27FC236}">
                <a16:creationId xmlns:a16="http://schemas.microsoft.com/office/drawing/2014/main" id="{2BE63E41-C7EA-46D9-AD85-C6F064E1A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5722" y="1474392"/>
            <a:ext cx="7172996" cy="1206230"/>
          </a:xfrm>
        </p:spPr>
        <p:txBody>
          <a:bodyPr>
            <a:noAutofit/>
          </a:bodyPr>
          <a:lstStyle/>
          <a:p>
            <a:r>
              <a:rPr lang="hr-HR" sz="4400" dirty="0">
                <a:latin typeface="+mn-lt"/>
              </a:rPr>
              <a:t>Biološka struktura stanovništva</a:t>
            </a:r>
          </a:p>
        </p:txBody>
      </p:sp>
      <p:cxnSp>
        <p:nvCxnSpPr>
          <p:cNvPr id="6" name="Poveznik: kutno 5">
            <a:extLst>
              <a:ext uri="{FF2B5EF4-FFF2-40B4-BE49-F238E27FC236}">
                <a16:creationId xmlns:a16="http://schemas.microsoft.com/office/drawing/2014/main" id="{BBCD848B-6693-4643-9DAD-007B1B1ECD29}"/>
              </a:ext>
            </a:extLst>
          </p:cNvPr>
          <p:cNvCxnSpPr>
            <a:cxnSpLocks/>
          </p:cNvCxnSpPr>
          <p:nvPr/>
        </p:nvCxnSpPr>
        <p:spPr>
          <a:xfrm rot="16200000" flipH="1">
            <a:off x="6457015" y="2106140"/>
            <a:ext cx="873080" cy="815817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ravokutnik 9">
            <a:extLst>
              <a:ext uri="{FF2B5EF4-FFF2-40B4-BE49-F238E27FC236}">
                <a16:creationId xmlns:a16="http://schemas.microsoft.com/office/drawing/2014/main" id="{BFCA9A6D-2C31-43CC-92BD-1864564E39A3}"/>
              </a:ext>
            </a:extLst>
          </p:cNvPr>
          <p:cNvSpPr/>
          <p:nvPr/>
        </p:nvSpPr>
        <p:spPr>
          <a:xfrm>
            <a:off x="6377639" y="2960016"/>
            <a:ext cx="1847649" cy="55382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tx1"/>
                </a:solidFill>
              </a:rPr>
              <a:t>spolna struktura</a:t>
            </a:r>
          </a:p>
        </p:txBody>
      </p:sp>
      <p:cxnSp>
        <p:nvCxnSpPr>
          <p:cNvPr id="12" name="Poveznik: kutno 11">
            <a:extLst>
              <a:ext uri="{FF2B5EF4-FFF2-40B4-BE49-F238E27FC236}">
                <a16:creationId xmlns:a16="http://schemas.microsoft.com/office/drawing/2014/main" id="{C29C5FC7-B84D-481C-9C10-9B5487180ED1}"/>
              </a:ext>
            </a:extLst>
          </p:cNvPr>
          <p:cNvCxnSpPr>
            <a:cxnSpLocks/>
            <a:endCxn id="14" idx="0"/>
          </p:cNvCxnSpPr>
          <p:nvPr/>
        </p:nvCxnSpPr>
        <p:spPr>
          <a:xfrm rot="5400000">
            <a:off x="4995264" y="2138937"/>
            <a:ext cx="863655" cy="740797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ravokutnik 13">
            <a:extLst>
              <a:ext uri="{FF2B5EF4-FFF2-40B4-BE49-F238E27FC236}">
                <a16:creationId xmlns:a16="http://schemas.microsoft.com/office/drawing/2014/main" id="{5F296B3E-53D3-4B68-BD9E-DEAA9824CB66}"/>
              </a:ext>
            </a:extLst>
          </p:cNvPr>
          <p:cNvSpPr/>
          <p:nvPr/>
        </p:nvSpPr>
        <p:spPr>
          <a:xfrm>
            <a:off x="4193351" y="2941163"/>
            <a:ext cx="1726681" cy="572679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tx1"/>
                </a:solidFill>
              </a:rPr>
              <a:t>dobna struktura</a:t>
            </a:r>
          </a:p>
        </p:txBody>
      </p:sp>
      <p:graphicFrame>
        <p:nvGraphicFramePr>
          <p:cNvPr id="17" name="Dijagram 16">
            <a:extLst>
              <a:ext uri="{FF2B5EF4-FFF2-40B4-BE49-F238E27FC236}">
                <a16:creationId xmlns:a16="http://schemas.microsoft.com/office/drawing/2014/main" id="{518606FC-E8ED-4943-9F18-E35A3DF06F0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92029205"/>
              </p:ext>
            </p:extLst>
          </p:nvPr>
        </p:nvGraphicFramePr>
        <p:xfrm>
          <a:off x="387282" y="3211130"/>
          <a:ext cx="11582917" cy="38570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16233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D9CDC42E-5E0E-4D3A-9F12-AC9E6C8364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F664BF22-D53C-49F4-89C6-27E2AA3F11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C0671CCB-57EA-4A2B-BF6B-176D173C78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910A6475-F600-4E76-A2BC-10D8C4B3D7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AB4882F0-5364-4F28-A25F-82A3814BD3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6989B50F-5A3F-4B97-B741-AA8DF45A16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6E929BF6-CB0F-4FCF-B69F-7113AD1BCF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1DB232B3-433E-436A-94CB-CFB4C8E310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BD02D974-7296-4396-8990-AE470372B4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03FE598F-A934-44A5-8FEC-B0BC936573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341FDA07-0B00-4677-92EF-A0896CFE74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055DC357-3B6A-4A12-B313-F72CE89515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44CA4977-78E0-43DC-8BA3-58DF9D8DCC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7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zervirano mjesto sadržaja 5">
            <a:extLst>
              <a:ext uri="{FF2B5EF4-FFF2-40B4-BE49-F238E27FC236}">
                <a16:creationId xmlns:a16="http://schemas.microsoft.com/office/drawing/2014/main" id="{96A0D455-B8EF-425D-9523-D7AA86305B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1146" y="1323373"/>
            <a:ext cx="4435735" cy="5242984"/>
          </a:xfrm>
        </p:spPr>
      </p:pic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78944EB3-4E61-42CA-9C96-83B11EAF2B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4237" y="2337248"/>
            <a:ext cx="5879389" cy="3741906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hr-HR" sz="1800" dirty="0"/>
              <a:t>izražava se dobno-spolnom strukturom 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it-IT" sz="1800" dirty="0" err="1"/>
              <a:t>Promotri</a:t>
            </a:r>
            <a:r>
              <a:rPr lang="it-IT" sz="1800" dirty="0"/>
              <a:t> </a:t>
            </a:r>
            <a:r>
              <a:rPr lang="hr-HR" sz="1800" dirty="0"/>
              <a:t>dobno-spolnu strukturu stanovništva Europe</a:t>
            </a:r>
            <a:r>
              <a:rPr lang="it-IT" sz="1800" dirty="0"/>
              <a:t>, ima li ona </a:t>
            </a:r>
            <a:r>
              <a:rPr lang="it-IT" sz="1800" dirty="0" err="1"/>
              <a:t>pravilan</a:t>
            </a:r>
            <a:r>
              <a:rPr lang="it-IT" sz="1800" dirty="0"/>
              <a:t> </a:t>
            </a:r>
            <a:r>
              <a:rPr lang="it-IT" sz="1800" dirty="0" err="1"/>
              <a:t>oblik</a:t>
            </a:r>
            <a:r>
              <a:rPr lang="it-IT" sz="1800" dirty="0"/>
              <a:t>?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hr-HR" sz="1800" dirty="0"/>
              <a:t>Obrazloži svoj odgovor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r-HR" sz="1800" dirty="0"/>
              <a:t>Samo 16% stanovništva mlađe je od 14 godina, 19% stanovništva starije je od 65 godina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hr-HR" sz="1800" dirty="0"/>
              <a:t>Je li takav odnos dobar? Zašto?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r-HR" sz="1800" dirty="0"/>
              <a:t>Prema spolu ima nešto više žena nego muškaraca</a:t>
            </a:r>
          </a:p>
        </p:txBody>
      </p:sp>
      <p:sp>
        <p:nvSpPr>
          <p:cNvPr id="9" name="Dijagram toka: Izmjenična obrada 8">
            <a:extLst>
              <a:ext uri="{FF2B5EF4-FFF2-40B4-BE49-F238E27FC236}">
                <a16:creationId xmlns:a16="http://schemas.microsoft.com/office/drawing/2014/main" id="{1472E144-7583-4700-BE14-910D332E43C7}"/>
              </a:ext>
            </a:extLst>
          </p:cNvPr>
          <p:cNvSpPr/>
          <p:nvPr/>
        </p:nvSpPr>
        <p:spPr>
          <a:xfrm>
            <a:off x="7776266" y="1323373"/>
            <a:ext cx="1980476" cy="392305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7EBE791F-5747-43E5-BFE3-EB17087B8AB6}"/>
              </a:ext>
            </a:extLst>
          </p:cNvPr>
          <p:cNvSpPr txBox="1"/>
          <p:nvPr/>
        </p:nvSpPr>
        <p:spPr>
          <a:xfrm>
            <a:off x="7993081" y="1323373"/>
            <a:ext cx="406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/>
              <a:t>Dobno-spolna struktura stanovništva Europe 2019. godine</a:t>
            </a:r>
          </a:p>
        </p:txBody>
      </p:sp>
      <p:sp>
        <p:nvSpPr>
          <p:cNvPr id="10" name="Naslov 2">
            <a:extLst>
              <a:ext uri="{FF2B5EF4-FFF2-40B4-BE49-F238E27FC236}">
                <a16:creationId xmlns:a16="http://schemas.microsoft.com/office/drawing/2014/main" id="{E66F939D-1C0D-467F-984D-085F18DAB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716" y="1345248"/>
            <a:ext cx="7540641" cy="1069975"/>
          </a:xfrm>
        </p:spPr>
        <p:txBody>
          <a:bodyPr>
            <a:noAutofit/>
          </a:bodyPr>
          <a:lstStyle/>
          <a:p>
            <a:r>
              <a:rPr lang="hr-HR" sz="4400" dirty="0">
                <a:latin typeface="+mn-lt"/>
              </a:rPr>
              <a:t>Biološka struktura stanovništva</a:t>
            </a:r>
          </a:p>
        </p:txBody>
      </p:sp>
      <p:cxnSp>
        <p:nvCxnSpPr>
          <p:cNvPr id="13" name="Poveznik: zakrivljeno 12">
            <a:extLst>
              <a:ext uri="{FF2B5EF4-FFF2-40B4-BE49-F238E27FC236}">
                <a16:creationId xmlns:a16="http://schemas.microsoft.com/office/drawing/2014/main" id="{832E3785-6E01-47E0-8D97-CB3875CF4381}"/>
              </a:ext>
            </a:extLst>
          </p:cNvPr>
          <p:cNvCxnSpPr>
            <a:cxnSpLocks/>
          </p:cNvCxnSpPr>
          <p:nvPr/>
        </p:nvCxnSpPr>
        <p:spPr>
          <a:xfrm>
            <a:off x="5175315" y="3026004"/>
            <a:ext cx="2600951" cy="546755"/>
          </a:xfrm>
          <a:prstGeom prst="curvedConnector3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416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>
            <a:extLst>
              <a:ext uri="{FF2B5EF4-FFF2-40B4-BE49-F238E27FC236}">
                <a16:creationId xmlns:a16="http://schemas.microsoft.com/office/drawing/2014/main" id="{52BFD266-19D2-490C-AF89-7E898AC57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8120" y="1303506"/>
            <a:ext cx="9416575" cy="1031132"/>
          </a:xfrm>
        </p:spPr>
        <p:txBody>
          <a:bodyPr>
            <a:noAutofit/>
          </a:bodyPr>
          <a:lstStyle/>
          <a:p>
            <a:r>
              <a:rPr lang="hr-HR" sz="4400" dirty="0"/>
              <a:t>Gospodarska struktura stanovništva</a:t>
            </a:r>
          </a:p>
        </p:txBody>
      </p:sp>
      <p:pic>
        <p:nvPicPr>
          <p:cNvPr id="2" name="Rezervirano mjesto sadržaja 1">
            <a:extLst>
              <a:ext uri="{FF2B5EF4-FFF2-40B4-BE49-F238E27FC236}">
                <a16:creationId xmlns:a16="http://schemas.microsoft.com/office/drawing/2014/main" id="{8A5B0F98-CB2E-40BF-9187-2CD2D0245A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1981" b="4677"/>
          <a:stretch/>
        </p:blipFill>
        <p:spPr>
          <a:xfrm>
            <a:off x="878694" y="3808685"/>
            <a:ext cx="5999297" cy="3011214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6" name="Pravokutnik: zaobljeni kutovi 5">
            <a:extLst>
              <a:ext uri="{FF2B5EF4-FFF2-40B4-BE49-F238E27FC236}">
                <a16:creationId xmlns:a16="http://schemas.microsoft.com/office/drawing/2014/main" id="{656D8AB5-7922-45B8-BBB7-4EB33463650E}"/>
              </a:ext>
            </a:extLst>
          </p:cNvPr>
          <p:cNvSpPr/>
          <p:nvPr/>
        </p:nvSpPr>
        <p:spPr>
          <a:xfrm>
            <a:off x="321013" y="2334638"/>
            <a:ext cx="2830749" cy="964743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tx1"/>
                </a:solidFill>
              </a:rPr>
              <a:t>Analizira se prema udjelu zaposlenih po sektorima djelatnosti</a:t>
            </a:r>
          </a:p>
        </p:txBody>
      </p:sp>
      <p:sp>
        <p:nvSpPr>
          <p:cNvPr id="7" name="Dijagram toka: Izmjenična obrada 6">
            <a:extLst>
              <a:ext uri="{FF2B5EF4-FFF2-40B4-BE49-F238E27FC236}">
                <a16:creationId xmlns:a16="http://schemas.microsoft.com/office/drawing/2014/main" id="{41EB7703-38B2-44C0-89E6-1FD0213F35A9}"/>
              </a:ext>
            </a:extLst>
          </p:cNvPr>
          <p:cNvSpPr/>
          <p:nvPr/>
        </p:nvSpPr>
        <p:spPr>
          <a:xfrm>
            <a:off x="3406520" y="2349956"/>
            <a:ext cx="2432115" cy="934107"/>
          </a:xfrm>
          <a:prstGeom prst="flowChartAlternateProcess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Zaposlenost se razlikuje po europskim regijama</a:t>
            </a:r>
          </a:p>
        </p:txBody>
      </p:sp>
      <p:cxnSp>
        <p:nvCxnSpPr>
          <p:cNvPr id="9" name="Poveznik: zakrivljeno 8">
            <a:extLst>
              <a:ext uri="{FF2B5EF4-FFF2-40B4-BE49-F238E27FC236}">
                <a16:creationId xmlns:a16="http://schemas.microsoft.com/office/drawing/2014/main" id="{B1A6F9D6-9444-481E-8028-9C7C891A336A}"/>
              </a:ext>
            </a:extLst>
          </p:cNvPr>
          <p:cNvCxnSpPr>
            <a:cxnSpLocks/>
            <a:stCxn id="7" idx="3"/>
            <a:endCxn id="10" idx="1"/>
          </p:cNvCxnSpPr>
          <p:nvPr/>
        </p:nvCxnSpPr>
        <p:spPr>
          <a:xfrm flipV="1">
            <a:off x="5838635" y="2671864"/>
            <a:ext cx="635737" cy="145146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Dijagram toka: Izmjenična obrada 9">
            <a:extLst>
              <a:ext uri="{FF2B5EF4-FFF2-40B4-BE49-F238E27FC236}">
                <a16:creationId xmlns:a16="http://schemas.microsoft.com/office/drawing/2014/main" id="{3453E4C9-3C6D-4F42-86F6-26D18A73D044}"/>
              </a:ext>
            </a:extLst>
          </p:cNvPr>
          <p:cNvSpPr/>
          <p:nvPr/>
        </p:nvSpPr>
        <p:spPr>
          <a:xfrm>
            <a:off x="6474372" y="2334638"/>
            <a:ext cx="4214649" cy="674452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tx1"/>
                </a:solidFill>
              </a:rPr>
              <a:t>Zapad, sjever i jug Europe ima veći udio zaposlenih u tercijarnim djelatnostima</a:t>
            </a:r>
          </a:p>
        </p:txBody>
      </p:sp>
      <p:cxnSp>
        <p:nvCxnSpPr>
          <p:cNvPr id="13" name="Poveznik: zakrivljeno 12">
            <a:extLst>
              <a:ext uri="{FF2B5EF4-FFF2-40B4-BE49-F238E27FC236}">
                <a16:creationId xmlns:a16="http://schemas.microsoft.com/office/drawing/2014/main" id="{8B4E4DC4-7F19-43B6-A67F-916DE3D8F256}"/>
              </a:ext>
            </a:extLst>
          </p:cNvPr>
          <p:cNvCxnSpPr>
            <a:cxnSpLocks/>
            <a:stCxn id="7" idx="3"/>
            <a:endCxn id="14" idx="1"/>
          </p:cNvCxnSpPr>
          <p:nvPr/>
        </p:nvCxnSpPr>
        <p:spPr>
          <a:xfrm>
            <a:off x="5838635" y="2817010"/>
            <a:ext cx="1260655" cy="654449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Dijagram toka: Izmjenična obrada 13">
            <a:extLst>
              <a:ext uri="{FF2B5EF4-FFF2-40B4-BE49-F238E27FC236}">
                <a16:creationId xmlns:a16="http://schemas.microsoft.com/office/drawing/2014/main" id="{0488BF0D-4F7E-4DC4-A76E-436AD6F59B46}"/>
              </a:ext>
            </a:extLst>
          </p:cNvPr>
          <p:cNvSpPr/>
          <p:nvPr/>
        </p:nvSpPr>
        <p:spPr>
          <a:xfrm>
            <a:off x="7099290" y="3134233"/>
            <a:ext cx="4771697" cy="674452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tx1"/>
                </a:solidFill>
              </a:rPr>
              <a:t>Istok i jugoistok Europe ima veći udio zaposlenih u sekundarnom i primarnom sektoru</a:t>
            </a:r>
          </a:p>
        </p:txBody>
      </p:sp>
      <p:sp>
        <p:nvSpPr>
          <p:cNvPr id="18" name="Oblak 17">
            <a:extLst>
              <a:ext uri="{FF2B5EF4-FFF2-40B4-BE49-F238E27FC236}">
                <a16:creationId xmlns:a16="http://schemas.microsoft.com/office/drawing/2014/main" id="{9906C641-F15B-430D-9F90-923BA7375F4F}"/>
              </a:ext>
            </a:extLst>
          </p:cNvPr>
          <p:cNvSpPr/>
          <p:nvPr/>
        </p:nvSpPr>
        <p:spPr>
          <a:xfrm>
            <a:off x="7217839" y="4278085"/>
            <a:ext cx="4534598" cy="2072414"/>
          </a:xfrm>
          <a:prstGeom prst="cloud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tx1"/>
                </a:solidFill>
              </a:rPr>
              <a:t>Otvorite statistički dodatak na kraju udžbenika i promotrite podatke o udjelima zaposlenih prema sektorima djelatnosti</a:t>
            </a:r>
          </a:p>
        </p:txBody>
      </p:sp>
    </p:spTree>
    <p:extLst>
      <p:ext uri="{BB962C8B-B14F-4D97-AF65-F5344CB8AC3E}">
        <p14:creationId xmlns:p14="http://schemas.microsoft.com/office/powerpoint/2010/main" val="2002650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4" grpId="0" animBg="1"/>
      <p:bldP spid="1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9259</TotalTime>
  <Words>560</Words>
  <Application>Microsoft Office PowerPoint</Application>
  <PresentationFormat>Široki zaslon</PresentationFormat>
  <Paragraphs>78</Paragraphs>
  <Slides>14</Slides>
  <Notes>1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14</vt:i4>
      </vt:variant>
    </vt:vector>
  </HeadingPairs>
  <TitlesOfParts>
    <vt:vector size="19" baseType="lpstr">
      <vt:lpstr>Calibri Light</vt:lpstr>
      <vt:lpstr>Wingdings</vt:lpstr>
      <vt:lpstr>Arial</vt:lpstr>
      <vt:lpstr>Calibri</vt:lpstr>
      <vt:lpstr>Office Theme</vt:lpstr>
      <vt:lpstr>Stanovništvo Europe</vt:lpstr>
      <vt:lpstr>Nakon današnjeg sata moći ćete…</vt:lpstr>
      <vt:lpstr>Prisjetimo se…</vt:lpstr>
      <vt:lpstr>Prirodno kretanje</vt:lpstr>
      <vt:lpstr>  </vt:lpstr>
      <vt:lpstr>Populacijska politika</vt:lpstr>
      <vt:lpstr>Biološka struktura stanovništva</vt:lpstr>
      <vt:lpstr>Biološka struktura stanovništva</vt:lpstr>
      <vt:lpstr>Gospodarska struktura stanovništva</vt:lpstr>
      <vt:lpstr>Etnički, jezični i vjerski mozaik  </vt:lpstr>
      <vt:lpstr>Etnički, jezični i vjerski mozaik  </vt:lpstr>
      <vt:lpstr>Etnički, jezični i vjerski mozaik  </vt:lpstr>
      <vt:lpstr>Etnički, jezični i vjerski  mozaik  </vt:lpstr>
      <vt:lpstr>PONAVLJANJE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damir vinković</cp:lastModifiedBy>
  <cp:revision>78</cp:revision>
  <dcterms:created xsi:type="dcterms:W3CDTF">2021-01-04T08:54:24Z</dcterms:created>
  <dcterms:modified xsi:type="dcterms:W3CDTF">2021-05-30T18:56:59Z</dcterms:modified>
</cp:coreProperties>
</file>